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322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284" r:id="rId11"/>
    <p:sldId id="276" r:id="rId12"/>
    <p:sldId id="273" r:id="rId13"/>
    <p:sldId id="271" r:id="rId14"/>
    <p:sldId id="272" r:id="rId15"/>
    <p:sldId id="278" r:id="rId16"/>
    <p:sldId id="280" r:id="rId17"/>
    <p:sldId id="256" r:id="rId18"/>
    <p:sldId id="257" r:id="rId19"/>
    <p:sldId id="262" r:id="rId20"/>
    <p:sldId id="258" r:id="rId21"/>
    <p:sldId id="259" r:id="rId22"/>
    <p:sldId id="260" r:id="rId23"/>
    <p:sldId id="261" r:id="rId24"/>
    <p:sldId id="267" r:id="rId25"/>
    <p:sldId id="268" r:id="rId26"/>
    <p:sldId id="270" r:id="rId27"/>
    <p:sldId id="269" r:id="rId28"/>
    <p:sldId id="295" r:id="rId29"/>
    <p:sldId id="263" r:id="rId30"/>
    <p:sldId id="264" r:id="rId31"/>
    <p:sldId id="265" r:id="rId32"/>
    <p:sldId id="283" r:id="rId33"/>
    <p:sldId id="282" r:id="rId34"/>
    <p:sldId id="320" r:id="rId35"/>
    <p:sldId id="285" r:id="rId36"/>
    <p:sldId id="289" r:id="rId37"/>
    <p:sldId id="288" r:id="rId38"/>
    <p:sldId id="286" r:id="rId39"/>
    <p:sldId id="287" r:id="rId40"/>
    <p:sldId id="293" r:id="rId41"/>
    <p:sldId id="291" r:id="rId42"/>
    <p:sldId id="292" r:id="rId43"/>
    <p:sldId id="294" r:id="rId44"/>
    <p:sldId id="32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7577E9-2CD7-4A24-89C1-2B0CC1831F0B}">
          <p14:sldIdLst>
            <p14:sldId id="322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84"/>
            <p14:sldId id="276"/>
            <p14:sldId id="273"/>
            <p14:sldId id="271"/>
            <p14:sldId id="272"/>
            <p14:sldId id="278"/>
            <p14:sldId id="280"/>
            <p14:sldId id="256"/>
            <p14:sldId id="257"/>
            <p14:sldId id="262"/>
            <p14:sldId id="258"/>
          </p14:sldIdLst>
        </p14:section>
        <p14:section name="Customer" id="{460D80E8-D10F-47DC-BC18-377AA459C2CF}">
          <p14:sldIdLst>
            <p14:sldId id="259"/>
            <p14:sldId id="260"/>
            <p14:sldId id="261"/>
            <p14:sldId id="267"/>
            <p14:sldId id="268"/>
            <p14:sldId id="270"/>
            <p14:sldId id="269"/>
            <p14:sldId id="295"/>
          </p14:sldIdLst>
        </p14:section>
        <p14:section name="Product" id="{34671903-2021-4533-9FE8-38BED06CE509}">
          <p14:sldIdLst>
            <p14:sldId id="263"/>
            <p14:sldId id="264"/>
            <p14:sldId id="265"/>
            <p14:sldId id="283"/>
            <p14:sldId id="282"/>
            <p14:sldId id="320"/>
            <p14:sldId id="285"/>
            <p14:sldId id="289"/>
            <p14:sldId id="288"/>
            <p14:sldId id="286"/>
            <p14:sldId id="287"/>
            <p14:sldId id="293"/>
          </p14:sldIdLst>
        </p14:section>
        <p14:section name="End" id="{F2244AE5-2F2A-4D63-B7B0-C315DA8D9734}">
          <p14:sldIdLst>
            <p14:sldId id="291"/>
            <p14:sldId id="292"/>
            <p14:sldId id="294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7FF"/>
    <a:srgbClr val="FF00FF"/>
    <a:srgbClr val="359CC1"/>
    <a:srgbClr val="053661"/>
    <a:srgbClr val="2C6C8E"/>
    <a:srgbClr val="F1F1F5"/>
    <a:srgbClr val="C4E4EF"/>
    <a:srgbClr val="858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9" autoAdjust="0"/>
    <p:restoredTop sz="94660"/>
  </p:normalViewPr>
  <p:slideViewPr>
    <p:cSldViewPr snapToGrid="0">
      <p:cViewPr varScale="1">
        <p:scale>
          <a:sx n="60" d="100"/>
          <a:sy n="60" d="100"/>
        </p:scale>
        <p:origin x="316" y="48"/>
      </p:cViewPr>
      <p:guideLst>
        <p:guide orient="horz" pos="2112"/>
        <p:guide pos="384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610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6E965-EEC2-1337-4A1F-081E4C3A4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6E965-EEC2-1337-4A1F-081E4C3A4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483242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F8B397-0365-098C-1796-263019C9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4203" y="1945758"/>
            <a:ext cx="2498652" cy="3083442"/>
          </a:xfrm>
          <a:custGeom>
            <a:avLst/>
            <a:gdLst>
              <a:gd name="connsiteX0" fmla="*/ 416450 w 2498652"/>
              <a:gd name="connsiteY0" fmla="*/ 0 h 3083442"/>
              <a:gd name="connsiteX1" fmla="*/ 2082201 w 2498652"/>
              <a:gd name="connsiteY1" fmla="*/ 0 h 3083442"/>
              <a:gd name="connsiteX2" fmla="*/ 2498652 w 2498652"/>
              <a:gd name="connsiteY2" fmla="*/ 416450 h 3083442"/>
              <a:gd name="connsiteX3" fmla="*/ 2498652 w 2498652"/>
              <a:gd name="connsiteY3" fmla="*/ 2666992 h 3083442"/>
              <a:gd name="connsiteX4" fmla="*/ 2082201 w 2498652"/>
              <a:gd name="connsiteY4" fmla="*/ 3083442 h 3083442"/>
              <a:gd name="connsiteX5" fmla="*/ 416450 w 2498652"/>
              <a:gd name="connsiteY5" fmla="*/ 3083442 h 3083442"/>
              <a:gd name="connsiteX6" fmla="*/ 0 w 2498652"/>
              <a:gd name="connsiteY6" fmla="*/ 2666992 h 3083442"/>
              <a:gd name="connsiteX7" fmla="*/ 0 w 2498652"/>
              <a:gd name="connsiteY7" fmla="*/ 416450 h 3083442"/>
              <a:gd name="connsiteX8" fmla="*/ 416450 w 2498652"/>
              <a:gd name="connsiteY8" fmla="*/ 0 h 308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52" h="3083442">
                <a:moveTo>
                  <a:pt x="416450" y="0"/>
                </a:moveTo>
                <a:lnTo>
                  <a:pt x="2082201" y="0"/>
                </a:lnTo>
                <a:cubicBezTo>
                  <a:pt x="2312200" y="0"/>
                  <a:pt x="2498652" y="186451"/>
                  <a:pt x="2498652" y="416450"/>
                </a:cubicBezTo>
                <a:lnTo>
                  <a:pt x="2498652" y="2666992"/>
                </a:lnTo>
                <a:cubicBezTo>
                  <a:pt x="2498652" y="2896991"/>
                  <a:pt x="2312200" y="3083442"/>
                  <a:pt x="2082201" y="3083442"/>
                </a:cubicBezTo>
                <a:lnTo>
                  <a:pt x="416450" y="3083442"/>
                </a:lnTo>
                <a:cubicBezTo>
                  <a:pt x="186451" y="3083442"/>
                  <a:pt x="0" y="2896991"/>
                  <a:pt x="0" y="2666992"/>
                </a:cubicBezTo>
                <a:lnTo>
                  <a:pt x="0" y="416450"/>
                </a:lnTo>
                <a:cubicBezTo>
                  <a:pt x="0" y="186451"/>
                  <a:pt x="186451" y="0"/>
                  <a:pt x="416450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CA2F5B-79BE-C083-DDE6-0013AF953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99145" y="1945758"/>
            <a:ext cx="2498652" cy="3083442"/>
          </a:xfrm>
          <a:custGeom>
            <a:avLst/>
            <a:gdLst>
              <a:gd name="connsiteX0" fmla="*/ 416450 w 2498652"/>
              <a:gd name="connsiteY0" fmla="*/ 0 h 3083442"/>
              <a:gd name="connsiteX1" fmla="*/ 2082201 w 2498652"/>
              <a:gd name="connsiteY1" fmla="*/ 0 h 3083442"/>
              <a:gd name="connsiteX2" fmla="*/ 2498652 w 2498652"/>
              <a:gd name="connsiteY2" fmla="*/ 416450 h 3083442"/>
              <a:gd name="connsiteX3" fmla="*/ 2498652 w 2498652"/>
              <a:gd name="connsiteY3" fmla="*/ 2666992 h 3083442"/>
              <a:gd name="connsiteX4" fmla="*/ 2082201 w 2498652"/>
              <a:gd name="connsiteY4" fmla="*/ 3083442 h 3083442"/>
              <a:gd name="connsiteX5" fmla="*/ 416450 w 2498652"/>
              <a:gd name="connsiteY5" fmla="*/ 3083442 h 3083442"/>
              <a:gd name="connsiteX6" fmla="*/ 0 w 2498652"/>
              <a:gd name="connsiteY6" fmla="*/ 2666992 h 3083442"/>
              <a:gd name="connsiteX7" fmla="*/ 0 w 2498652"/>
              <a:gd name="connsiteY7" fmla="*/ 416450 h 3083442"/>
              <a:gd name="connsiteX8" fmla="*/ 416450 w 2498652"/>
              <a:gd name="connsiteY8" fmla="*/ 0 h 308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52" h="3083442">
                <a:moveTo>
                  <a:pt x="416450" y="0"/>
                </a:moveTo>
                <a:lnTo>
                  <a:pt x="2082201" y="0"/>
                </a:lnTo>
                <a:cubicBezTo>
                  <a:pt x="2312200" y="0"/>
                  <a:pt x="2498652" y="186451"/>
                  <a:pt x="2498652" y="416450"/>
                </a:cubicBezTo>
                <a:lnTo>
                  <a:pt x="2498652" y="2666992"/>
                </a:lnTo>
                <a:cubicBezTo>
                  <a:pt x="2498652" y="2896991"/>
                  <a:pt x="2312200" y="3083442"/>
                  <a:pt x="2082201" y="3083442"/>
                </a:cubicBezTo>
                <a:lnTo>
                  <a:pt x="416450" y="3083442"/>
                </a:lnTo>
                <a:cubicBezTo>
                  <a:pt x="186451" y="3083442"/>
                  <a:pt x="0" y="2896991"/>
                  <a:pt x="0" y="2666992"/>
                </a:cubicBezTo>
                <a:lnTo>
                  <a:pt x="0" y="416450"/>
                </a:lnTo>
                <a:cubicBezTo>
                  <a:pt x="0" y="186451"/>
                  <a:pt x="186451" y="0"/>
                  <a:pt x="416450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1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42AA17-2AAC-6141-49D4-FD7975428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9508" y="925033"/>
            <a:ext cx="3795823" cy="5018567"/>
          </a:xfrm>
          <a:custGeom>
            <a:avLst/>
            <a:gdLst>
              <a:gd name="connsiteX0" fmla="*/ 388085 w 3795823"/>
              <a:gd name="connsiteY0" fmla="*/ 0 h 5018567"/>
              <a:gd name="connsiteX1" fmla="*/ 3407738 w 3795823"/>
              <a:gd name="connsiteY1" fmla="*/ 0 h 5018567"/>
              <a:gd name="connsiteX2" fmla="*/ 3795823 w 3795823"/>
              <a:gd name="connsiteY2" fmla="*/ 388085 h 5018567"/>
              <a:gd name="connsiteX3" fmla="*/ 3795823 w 3795823"/>
              <a:gd name="connsiteY3" fmla="*/ 4630482 h 5018567"/>
              <a:gd name="connsiteX4" fmla="*/ 3407738 w 3795823"/>
              <a:gd name="connsiteY4" fmla="*/ 5018567 h 5018567"/>
              <a:gd name="connsiteX5" fmla="*/ 388085 w 3795823"/>
              <a:gd name="connsiteY5" fmla="*/ 5018567 h 5018567"/>
              <a:gd name="connsiteX6" fmla="*/ 0 w 3795823"/>
              <a:gd name="connsiteY6" fmla="*/ 4630482 h 5018567"/>
              <a:gd name="connsiteX7" fmla="*/ 0 w 3795823"/>
              <a:gd name="connsiteY7" fmla="*/ 388085 h 5018567"/>
              <a:gd name="connsiteX8" fmla="*/ 388085 w 3795823"/>
              <a:gd name="connsiteY8" fmla="*/ 0 h 50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5823" h="5018567">
                <a:moveTo>
                  <a:pt x="388085" y="0"/>
                </a:moveTo>
                <a:lnTo>
                  <a:pt x="3407738" y="0"/>
                </a:lnTo>
                <a:cubicBezTo>
                  <a:pt x="3622071" y="0"/>
                  <a:pt x="3795823" y="173752"/>
                  <a:pt x="3795823" y="388085"/>
                </a:cubicBezTo>
                <a:lnTo>
                  <a:pt x="3795823" y="4630482"/>
                </a:lnTo>
                <a:cubicBezTo>
                  <a:pt x="3795823" y="4844815"/>
                  <a:pt x="3622071" y="5018567"/>
                  <a:pt x="3407738" y="5018567"/>
                </a:cubicBezTo>
                <a:lnTo>
                  <a:pt x="388085" y="5018567"/>
                </a:lnTo>
                <a:cubicBezTo>
                  <a:pt x="173752" y="5018567"/>
                  <a:pt x="0" y="4844815"/>
                  <a:pt x="0" y="4630482"/>
                </a:cubicBezTo>
                <a:lnTo>
                  <a:pt x="0" y="388085"/>
                </a:lnTo>
                <a:cubicBezTo>
                  <a:pt x="0" y="173752"/>
                  <a:pt x="173752" y="0"/>
                  <a:pt x="38808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C144E3-235E-4856-71B9-C3F7168686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4982" y="4167963"/>
            <a:ext cx="1889051" cy="1414130"/>
          </a:xfrm>
          <a:custGeom>
            <a:avLst/>
            <a:gdLst>
              <a:gd name="connsiteX0" fmla="*/ 263184 w 1889051"/>
              <a:gd name="connsiteY0" fmla="*/ 0 h 1414130"/>
              <a:gd name="connsiteX1" fmla="*/ 1625867 w 1889051"/>
              <a:gd name="connsiteY1" fmla="*/ 0 h 1414130"/>
              <a:gd name="connsiteX2" fmla="*/ 1889051 w 1889051"/>
              <a:gd name="connsiteY2" fmla="*/ 263184 h 1414130"/>
              <a:gd name="connsiteX3" fmla="*/ 1889051 w 1889051"/>
              <a:gd name="connsiteY3" fmla="*/ 1150946 h 1414130"/>
              <a:gd name="connsiteX4" fmla="*/ 1625867 w 1889051"/>
              <a:gd name="connsiteY4" fmla="*/ 1414130 h 1414130"/>
              <a:gd name="connsiteX5" fmla="*/ 263184 w 1889051"/>
              <a:gd name="connsiteY5" fmla="*/ 1414130 h 1414130"/>
              <a:gd name="connsiteX6" fmla="*/ 0 w 1889051"/>
              <a:gd name="connsiteY6" fmla="*/ 1150946 h 1414130"/>
              <a:gd name="connsiteX7" fmla="*/ 0 w 1889051"/>
              <a:gd name="connsiteY7" fmla="*/ 263184 h 1414130"/>
              <a:gd name="connsiteX8" fmla="*/ 263184 w 1889051"/>
              <a:gd name="connsiteY8" fmla="*/ 0 h 141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9051" h="1414130">
                <a:moveTo>
                  <a:pt x="263184" y="0"/>
                </a:moveTo>
                <a:lnTo>
                  <a:pt x="1625867" y="0"/>
                </a:lnTo>
                <a:cubicBezTo>
                  <a:pt x="1771220" y="0"/>
                  <a:pt x="1889051" y="117831"/>
                  <a:pt x="1889051" y="263184"/>
                </a:cubicBezTo>
                <a:lnTo>
                  <a:pt x="1889051" y="1150946"/>
                </a:lnTo>
                <a:cubicBezTo>
                  <a:pt x="1889051" y="1296299"/>
                  <a:pt x="1771220" y="1414130"/>
                  <a:pt x="1625867" y="1414130"/>
                </a:cubicBezTo>
                <a:lnTo>
                  <a:pt x="263184" y="1414130"/>
                </a:lnTo>
                <a:cubicBezTo>
                  <a:pt x="117831" y="1414130"/>
                  <a:pt x="0" y="1296299"/>
                  <a:pt x="0" y="1150946"/>
                </a:cubicBezTo>
                <a:lnTo>
                  <a:pt x="0" y="263184"/>
                </a:lnTo>
                <a:cubicBezTo>
                  <a:pt x="0" y="117831"/>
                  <a:pt x="117831" y="0"/>
                  <a:pt x="263184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2032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1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66C4256-DBD9-FDDC-7C2F-AA9BC3355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-1089498"/>
            <a:ext cx="14128885" cy="7947498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8E7792-1069-C865-6CBF-F099E5589B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05218" y="5244338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F05CA9-A917-F761-5D17-97B7D8418C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850605" y="5231219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1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5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2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D5790-8DAA-4D7C-A1AE-C09A64F12C86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slide" Target="slide20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slide" Target="slide18.xml"/><Relationship Id="rId12" Type="http://schemas.openxmlformats.org/officeDocument/2006/relationships/slide" Target="slide27.xml"/><Relationship Id="rId2" Type="http://schemas.openxmlformats.org/officeDocument/2006/relationships/slide" Target="slide2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slide" Target="slide22.xml"/><Relationship Id="rId15" Type="http://schemas.openxmlformats.org/officeDocument/2006/relationships/image" Target="../media/image26.png"/><Relationship Id="rId10" Type="http://schemas.openxmlformats.org/officeDocument/2006/relationships/slide" Target="slide25.xml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slide" Target="slide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6.xml"/><Relationship Id="rId3" Type="http://schemas.openxmlformats.org/officeDocument/2006/relationships/slide" Target="slide18.xml"/><Relationship Id="rId7" Type="http://schemas.openxmlformats.org/officeDocument/2006/relationships/slide" Target="slide24.xml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slide" Target="slide27.xml"/><Relationship Id="rId5" Type="http://schemas.openxmlformats.org/officeDocument/2006/relationships/slide" Target="slide23.xml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slide" Target="slide25.xml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18.xml"/><Relationship Id="rId7" Type="http://schemas.openxmlformats.org/officeDocument/2006/relationships/slide" Target="slide25.xml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slide" Target="slide26.xml"/><Relationship Id="rId5" Type="http://schemas.openxmlformats.org/officeDocument/2006/relationships/slide" Target="slide24.xml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slide" Target="slide25.xml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26.xml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slide" Target="slide18.xml"/><Relationship Id="rId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g"/><Relationship Id="rId5" Type="http://schemas.openxmlformats.org/officeDocument/2006/relationships/slide" Target="slide2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6.png"/><Relationship Id="rId7" Type="http://schemas.openxmlformats.org/officeDocument/2006/relationships/image" Target="../media/image17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Relationship Id="rId6" Type="http://schemas.openxmlformats.org/officeDocument/2006/relationships/slide" Target="slide18.xml"/><Relationship Id="rId5" Type="http://schemas.openxmlformats.org/officeDocument/2006/relationships/image" Target="../media/image40.jpg"/><Relationship Id="rId10" Type="http://schemas.openxmlformats.org/officeDocument/2006/relationships/image" Target="../media/image42.jpg"/><Relationship Id="rId4" Type="http://schemas.openxmlformats.org/officeDocument/2006/relationships/slide" Target="slide30.xml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9.jpg"/><Relationship Id="rId7" Type="http://schemas.openxmlformats.org/officeDocument/2006/relationships/slide" Target="slide3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slide" Target="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image" Target="../media/image4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2.xml"/><Relationship Id="rId5" Type="http://schemas.openxmlformats.org/officeDocument/2006/relationships/image" Target="../media/image41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jpg"/><Relationship Id="rId5" Type="http://schemas.openxmlformats.org/officeDocument/2006/relationships/slide" Target="slide33.xm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5B186-23D9-D507-AFB0-13B91AD727A5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019DA2-3A3B-B411-C107-F2F66E4CFE24}"/>
              </a:ext>
            </a:extLst>
          </p:cNvPr>
          <p:cNvSpPr/>
          <p:nvPr/>
        </p:nvSpPr>
        <p:spPr>
          <a:xfrm>
            <a:off x="3676207" y="217082"/>
            <a:ext cx="4763385" cy="4763385"/>
          </a:xfrm>
          <a:prstGeom prst="diamond">
            <a:avLst/>
          </a:prstGeom>
          <a:noFill/>
          <a:ln w="28575">
            <a:solidFill>
              <a:srgbClr val="29C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BA22-8ABD-FE01-FED3-6A0416BB3F38}"/>
              </a:ext>
            </a:extLst>
          </p:cNvPr>
          <p:cNvSpPr/>
          <p:nvPr/>
        </p:nvSpPr>
        <p:spPr>
          <a:xfrm>
            <a:off x="0" y="5596569"/>
            <a:ext cx="12268200" cy="1261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CE79E-7938-8F54-94B4-E78FFBBB0243}"/>
              </a:ext>
            </a:extLst>
          </p:cNvPr>
          <p:cNvCxnSpPr/>
          <p:nvPr/>
        </p:nvCxnSpPr>
        <p:spPr>
          <a:xfrm>
            <a:off x="216911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8FA4A-4AEA-54C9-393D-6A96C8F31F84}"/>
              </a:ext>
            </a:extLst>
          </p:cNvPr>
          <p:cNvCxnSpPr/>
          <p:nvPr/>
        </p:nvCxnSpPr>
        <p:spPr>
          <a:xfrm>
            <a:off x="4229100" y="5420299"/>
            <a:ext cx="3657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DCF25-B1B9-AB04-C50C-EF97238C550B}"/>
              </a:ext>
            </a:extLst>
          </p:cNvPr>
          <p:cNvCxnSpPr/>
          <p:nvPr/>
        </p:nvCxnSpPr>
        <p:spPr>
          <a:xfrm>
            <a:off x="8241289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4899-2B4E-A6EF-FD66-52B66FE5F67C}"/>
              </a:ext>
            </a:extLst>
          </p:cNvPr>
          <p:cNvSpPr txBox="1"/>
          <p:nvPr/>
        </p:nvSpPr>
        <p:spPr>
          <a:xfrm>
            <a:off x="4521046" y="2160350"/>
            <a:ext cx="372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81111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C3F62-860D-79A0-2EA5-C9B79ED4AEEF}"/>
              </a:ext>
            </a:extLst>
          </p:cNvPr>
          <p:cNvSpPr txBox="1"/>
          <p:nvPr/>
        </p:nvSpPr>
        <p:spPr>
          <a:xfrm>
            <a:off x="4363720" y="1391919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23170-6FFE-8492-A8D5-BD6DC75565A3}"/>
              </a:ext>
            </a:extLst>
          </p:cNvPr>
          <p:cNvSpPr txBox="1"/>
          <p:nvPr/>
        </p:nvSpPr>
        <p:spPr>
          <a:xfrm>
            <a:off x="1036320" y="2733040"/>
            <a:ext cx="717296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Superstore?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036320" y="3478630"/>
            <a:ext cx="9997440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3600" dirty="0"/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Superstore dataset is a popular retail dataset that contains sales records for a fictional chain of stores across different regions. It provides insights into customer behavior, product performance, and shipping trends. </a:t>
            </a:r>
          </a:p>
        </p:txBody>
      </p:sp>
    </p:spTree>
    <p:extLst>
      <p:ext uri="{BB962C8B-B14F-4D97-AF65-F5344CB8AC3E}">
        <p14:creationId xmlns:p14="http://schemas.microsoft.com/office/powerpoint/2010/main" val="31004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F98D-E8D6-CE38-B965-5747587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EC69A-652E-A965-BF37-BA16D04CC272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74F74-C292-459F-5D20-6E30595CD387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D8330-BBF0-11DC-7339-8960C8FD3370}"/>
              </a:ext>
            </a:extLst>
          </p:cNvPr>
          <p:cNvSpPr txBox="1"/>
          <p:nvPr/>
        </p:nvSpPr>
        <p:spPr>
          <a:xfrm>
            <a:off x="4462670" y="1520688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Analyze Customer Behavior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D5221-BB4E-8D05-6E2D-1DEABDA6D967}"/>
              </a:ext>
            </a:extLst>
          </p:cNvPr>
          <p:cNvSpPr txBox="1"/>
          <p:nvPr/>
        </p:nvSpPr>
        <p:spPr>
          <a:xfrm>
            <a:off x="4823792" y="2251345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customer purchasing patterns to improve engagement, retention, and drive revenue growth.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5B66A-23ED-B734-9058-BC58908AA439}"/>
              </a:ext>
            </a:extLst>
          </p:cNvPr>
          <p:cNvSpPr txBox="1"/>
          <p:nvPr/>
        </p:nvSpPr>
        <p:spPr>
          <a:xfrm>
            <a:off x="4462670" y="4030436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Evaluate Product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AE219-7C39-1F31-220D-FF36AA036BEF}"/>
              </a:ext>
            </a:extLst>
          </p:cNvPr>
          <p:cNvSpPr txBox="1"/>
          <p:nvPr/>
        </p:nvSpPr>
        <p:spPr>
          <a:xfrm>
            <a:off x="4823792" y="4590354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product performance to optimize inventory, pricing, and offerings for higher profitability.</a:t>
            </a:r>
          </a:p>
        </p:txBody>
      </p:sp>
    </p:spTree>
    <p:extLst>
      <p:ext uri="{BB962C8B-B14F-4D97-AF65-F5344CB8AC3E}">
        <p14:creationId xmlns:p14="http://schemas.microsoft.com/office/powerpoint/2010/main" val="17522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6F80DB8-9340-A776-EAB6-80D9B6D89FFC}"/>
              </a:ext>
            </a:extLst>
          </p:cNvPr>
          <p:cNvSpPr/>
          <p:nvPr/>
        </p:nvSpPr>
        <p:spPr>
          <a:xfrm>
            <a:off x="1009650" y="95250"/>
            <a:ext cx="463550" cy="46355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2700000" algn="tl" rotWithShape="0">
              <a:srgbClr val="8585A9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A1463E-891D-FFB7-3F80-3D11F3690633}"/>
              </a:ext>
            </a:extLst>
          </p:cNvPr>
          <p:cNvSpPr/>
          <p:nvPr/>
        </p:nvSpPr>
        <p:spPr>
          <a:xfrm>
            <a:off x="431800" y="168275"/>
            <a:ext cx="463550" cy="46355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13500000" algn="b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E06FF7-9A1C-2C0D-4F2F-D519E2620B56}"/>
              </a:ext>
            </a:extLst>
          </p:cNvPr>
          <p:cNvSpPr/>
          <p:nvPr/>
        </p:nvSpPr>
        <p:spPr>
          <a:xfrm>
            <a:off x="5162550" y="2495550"/>
            <a:ext cx="1866900" cy="186690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innerShdw blurRad="381000">
              <a:srgbClr val="8585A9">
                <a:alpha val="69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0640B26-3675-C61C-9295-80A8EB10CF19}"/>
              </a:ext>
            </a:extLst>
          </p:cNvPr>
          <p:cNvSpPr/>
          <p:nvPr/>
        </p:nvSpPr>
        <p:spPr>
          <a:xfrm>
            <a:off x="5457031" y="2777331"/>
            <a:ext cx="1303337" cy="1303337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13500000" algn="b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6BDAC7-23EF-6A7E-315A-B65D6771EE82}"/>
              </a:ext>
            </a:extLst>
          </p:cNvPr>
          <p:cNvSpPr/>
          <p:nvPr/>
        </p:nvSpPr>
        <p:spPr>
          <a:xfrm>
            <a:off x="5444331" y="2727325"/>
            <a:ext cx="1355725" cy="1355725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2700000" algn="tl" rotWithShape="0">
              <a:srgbClr val="8585A9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13DBA71-54C5-E453-5A4D-C4159B23BF45}"/>
              </a:ext>
            </a:extLst>
          </p:cNvPr>
          <p:cNvCxnSpPr>
            <a:stCxn id="45" idx="1"/>
            <a:endCxn id="5" idx="6"/>
          </p:cNvCxnSpPr>
          <p:nvPr/>
        </p:nvCxnSpPr>
        <p:spPr>
          <a:xfrm rot="16200000" flipV="1">
            <a:off x="4286251" y="1619250"/>
            <a:ext cx="1257651" cy="1041751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7BD03EC-7B8B-3B5C-24A7-73512483255F}"/>
              </a:ext>
            </a:extLst>
          </p:cNvPr>
          <p:cNvCxnSpPr>
            <a:stCxn id="45" idx="2"/>
            <a:endCxn id="14" idx="6"/>
          </p:cNvCxnSpPr>
          <p:nvPr/>
        </p:nvCxnSpPr>
        <p:spPr>
          <a:xfrm rot="10800000">
            <a:off x="4394200" y="2959100"/>
            <a:ext cx="768350" cy="46990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D9CB951-5900-94ED-6853-B63F73BDAB2C}"/>
              </a:ext>
            </a:extLst>
          </p:cNvPr>
          <p:cNvCxnSpPr>
            <a:stCxn id="45" idx="2"/>
            <a:endCxn id="18" idx="6"/>
          </p:cNvCxnSpPr>
          <p:nvPr/>
        </p:nvCxnSpPr>
        <p:spPr>
          <a:xfrm rot="10800000" flipV="1">
            <a:off x="4394200" y="3429000"/>
            <a:ext cx="768350" cy="977900"/>
          </a:xfrm>
          <a:prstGeom prst="bentConnector3">
            <a:avLst>
              <a:gd name="adj1" fmla="val 48347"/>
            </a:avLst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23DDCC4-3C3D-374C-CE0B-C7257FBD4B76}"/>
              </a:ext>
            </a:extLst>
          </p:cNvPr>
          <p:cNvCxnSpPr>
            <a:stCxn id="45" idx="3"/>
            <a:endCxn id="23" idx="6"/>
          </p:cNvCxnSpPr>
          <p:nvPr/>
        </p:nvCxnSpPr>
        <p:spPr>
          <a:xfrm rot="5400000">
            <a:off x="4032251" y="4450999"/>
            <a:ext cx="1765651" cy="1041751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9C4FC1-FD2A-1F36-E8AA-02DE83660352}"/>
              </a:ext>
            </a:extLst>
          </p:cNvPr>
          <p:cNvCxnSpPr>
            <a:stCxn id="45" idx="7"/>
            <a:endCxn id="29" idx="6"/>
          </p:cNvCxnSpPr>
          <p:nvPr/>
        </p:nvCxnSpPr>
        <p:spPr>
          <a:xfrm rot="5400000" flipH="1" flipV="1">
            <a:off x="6548087" y="1751013"/>
            <a:ext cx="1225901" cy="809976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8DCBAD-4EDC-8371-1FF7-614787200911}"/>
              </a:ext>
            </a:extLst>
          </p:cNvPr>
          <p:cNvCxnSpPr>
            <a:stCxn id="45" idx="6"/>
            <a:endCxn id="34" idx="6"/>
          </p:cNvCxnSpPr>
          <p:nvPr/>
        </p:nvCxnSpPr>
        <p:spPr>
          <a:xfrm flipV="1">
            <a:off x="7029450" y="2990850"/>
            <a:ext cx="536575" cy="43815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4F8351D-4462-20EB-F17E-B61E8F9A2C8B}"/>
              </a:ext>
            </a:extLst>
          </p:cNvPr>
          <p:cNvCxnSpPr>
            <a:stCxn id="45" idx="6"/>
            <a:endCxn id="39" idx="6"/>
          </p:cNvCxnSpPr>
          <p:nvPr/>
        </p:nvCxnSpPr>
        <p:spPr>
          <a:xfrm>
            <a:off x="7029450" y="3429000"/>
            <a:ext cx="536575" cy="100965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23509E17-7A19-D924-5D7E-1B6A47CBB53D}"/>
              </a:ext>
            </a:extLst>
          </p:cNvPr>
          <p:cNvCxnSpPr>
            <a:stCxn id="45" idx="5"/>
            <a:endCxn id="44" idx="6"/>
          </p:cNvCxnSpPr>
          <p:nvPr/>
        </p:nvCxnSpPr>
        <p:spPr>
          <a:xfrm rot="16200000" flipH="1">
            <a:off x="6262337" y="4582761"/>
            <a:ext cx="1797401" cy="809976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9FBB0D4-C87B-2F7C-386D-7317E9109085}"/>
              </a:ext>
            </a:extLst>
          </p:cNvPr>
          <p:cNvSpPr txBox="1"/>
          <p:nvPr/>
        </p:nvSpPr>
        <p:spPr>
          <a:xfrm>
            <a:off x="5626100" y="3025259"/>
            <a:ext cx="101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9C0266-1428-DC04-F828-2810A57CD962}"/>
              </a:ext>
            </a:extLst>
          </p:cNvPr>
          <p:cNvSpPr txBox="1"/>
          <p:nvPr/>
        </p:nvSpPr>
        <p:spPr>
          <a:xfrm>
            <a:off x="5560605" y="3349625"/>
            <a:ext cx="114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81E2DB-8050-E318-62F7-20D815F3774A}"/>
              </a:ext>
            </a:extLst>
          </p:cNvPr>
          <p:cNvGrpSpPr/>
          <p:nvPr/>
        </p:nvGrpSpPr>
        <p:grpSpPr>
          <a:xfrm>
            <a:off x="431800" y="1092200"/>
            <a:ext cx="3962400" cy="927100"/>
            <a:chOff x="431800" y="1092200"/>
            <a:chExt cx="3962400" cy="9271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D373E33-CB0B-FCB3-8D6C-E1147DAFCB29}"/>
                </a:ext>
              </a:extLst>
            </p:cNvPr>
            <p:cNvGrpSpPr/>
            <p:nvPr/>
          </p:nvGrpSpPr>
          <p:grpSpPr>
            <a:xfrm>
              <a:off x="431800" y="1092200"/>
              <a:ext cx="3962400" cy="927100"/>
              <a:chOff x="431800" y="1092200"/>
              <a:chExt cx="3962400" cy="9271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A97B06-4D4A-0485-335F-747D8ABCB403}"/>
                  </a:ext>
                </a:extLst>
              </p:cNvPr>
              <p:cNvGrpSpPr/>
              <p:nvPr/>
            </p:nvGrpSpPr>
            <p:grpSpPr>
              <a:xfrm>
                <a:off x="431800" y="10922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BE3F8704-27FE-3260-D651-6440D1D1257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42E06B-5905-676B-C44F-C2E1471B6614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20EC266-1A0A-21F7-4C03-9E9012A8C14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B77DDC5-DE6F-9CC3-1277-5CC7073D09E8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3C17D78-CD69-8AE6-0923-0C0F6E74A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4145" y="14124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5D4242B-98A4-122A-35B1-63253CB8138D}"/>
                </a:ext>
              </a:extLst>
            </p:cNvPr>
            <p:cNvSpPr txBox="1"/>
            <p:nvPr/>
          </p:nvSpPr>
          <p:spPr>
            <a:xfrm>
              <a:off x="850845" y="137374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ID Information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9F11DA0-8148-17D9-9532-0618FF556A6A}"/>
              </a:ext>
            </a:extLst>
          </p:cNvPr>
          <p:cNvGrpSpPr/>
          <p:nvPr/>
        </p:nvGrpSpPr>
        <p:grpSpPr>
          <a:xfrm>
            <a:off x="431800" y="2540000"/>
            <a:ext cx="3962400" cy="927100"/>
            <a:chOff x="431800" y="2540000"/>
            <a:chExt cx="3962400" cy="92710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10D7D25-59DB-523F-005B-9FD3F5EC2F8B}"/>
                </a:ext>
              </a:extLst>
            </p:cNvPr>
            <p:cNvGrpSpPr/>
            <p:nvPr/>
          </p:nvGrpSpPr>
          <p:grpSpPr>
            <a:xfrm>
              <a:off x="431800" y="2540000"/>
              <a:ext cx="3962400" cy="927100"/>
              <a:chOff x="431800" y="2540000"/>
              <a:chExt cx="3962400" cy="9271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9059555-691A-629A-0FE0-0E68F3008396}"/>
                  </a:ext>
                </a:extLst>
              </p:cNvPr>
              <p:cNvGrpSpPr/>
              <p:nvPr/>
            </p:nvGrpSpPr>
            <p:grpSpPr>
              <a:xfrm>
                <a:off x="431800" y="25400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156EAFB-EE0D-5F8B-ABA8-DBA1286A1250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ADDF787-CE1A-C7D5-AFE3-066E9A8BD7CB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FD5E9B2-6064-C250-D34F-DA8C82CB0EE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287D110-24C4-1B3E-632D-CF79E941EE0E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D33333E-07DF-1378-EBC4-E618F3BDF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2318" y="2868159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7C6E39-0339-2276-1A01-CE41C5FE37C6}"/>
                </a:ext>
              </a:extLst>
            </p:cNvPr>
            <p:cNvSpPr txBox="1"/>
            <p:nvPr/>
          </p:nvSpPr>
          <p:spPr>
            <a:xfrm>
              <a:off x="748073" y="2818884"/>
              <a:ext cx="2720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Date Information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FE14F98-877A-1ADB-3E14-0CD84DAE371A}"/>
              </a:ext>
            </a:extLst>
          </p:cNvPr>
          <p:cNvGrpSpPr/>
          <p:nvPr/>
        </p:nvGrpSpPr>
        <p:grpSpPr>
          <a:xfrm>
            <a:off x="431800" y="5435600"/>
            <a:ext cx="3962400" cy="927100"/>
            <a:chOff x="431800" y="5435600"/>
            <a:chExt cx="3962400" cy="9271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2E949B-1B14-635B-2E2B-10E26227CE0A}"/>
                </a:ext>
              </a:extLst>
            </p:cNvPr>
            <p:cNvGrpSpPr/>
            <p:nvPr/>
          </p:nvGrpSpPr>
          <p:grpSpPr>
            <a:xfrm>
              <a:off x="431800" y="5435600"/>
              <a:ext cx="3962400" cy="927100"/>
              <a:chOff x="431800" y="5435600"/>
              <a:chExt cx="3962400" cy="9271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556BFD-11D0-9863-4E2B-00BAB9ACB149}"/>
                  </a:ext>
                </a:extLst>
              </p:cNvPr>
              <p:cNvGrpSpPr/>
              <p:nvPr/>
            </p:nvGrpSpPr>
            <p:grpSpPr>
              <a:xfrm>
                <a:off x="431800" y="54356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B78F510-989E-B609-4E77-58948ACB9680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A549454-2999-FCFB-383A-74C0DAC94305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62C4008-CDFE-5839-8FBE-51E51FBD31E3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2EB8FD8-5D63-6FC0-E969-832F2C59DEE7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7324930-1305-CEA8-31A9-0D5BC2E7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3082" y="57558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0478B1-E78B-9674-8E21-BD30D30FEBBD}"/>
                </a:ext>
              </a:extLst>
            </p:cNvPr>
            <p:cNvSpPr txBox="1"/>
            <p:nvPr/>
          </p:nvSpPr>
          <p:spPr>
            <a:xfrm>
              <a:off x="747081" y="5701784"/>
              <a:ext cx="2790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Mode Information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714FEE5-24F2-EFB3-7A4B-3DF4D5B8051B}"/>
              </a:ext>
            </a:extLst>
          </p:cNvPr>
          <p:cNvGrpSpPr/>
          <p:nvPr/>
        </p:nvGrpSpPr>
        <p:grpSpPr>
          <a:xfrm>
            <a:off x="7566025" y="5435600"/>
            <a:ext cx="3962400" cy="927100"/>
            <a:chOff x="7566025" y="5435600"/>
            <a:chExt cx="3962400" cy="92710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A1EE135-2B78-1A69-FCAA-AAF68D6E6D67}"/>
                </a:ext>
              </a:extLst>
            </p:cNvPr>
            <p:cNvGrpSpPr/>
            <p:nvPr/>
          </p:nvGrpSpPr>
          <p:grpSpPr>
            <a:xfrm>
              <a:off x="7566025" y="5435600"/>
              <a:ext cx="3962400" cy="927100"/>
              <a:chOff x="7566025" y="5435600"/>
              <a:chExt cx="3962400" cy="927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8954103-81B4-263B-A1A8-774D965AA0D0}"/>
                  </a:ext>
                </a:extLst>
              </p:cNvPr>
              <p:cNvGrpSpPr/>
              <p:nvPr/>
            </p:nvGrpSpPr>
            <p:grpSpPr>
              <a:xfrm flipH="1">
                <a:off x="7566025" y="54356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3C796AA4-A189-7631-BBC6-0AEB52FC61EC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3AFDCC9-8A77-3E05-9B6E-A349302F838F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43C56B8-E74B-B8B7-6E41-EE227287777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7773EB5-1C78-CEDD-D980-EB711AF2A579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F116905-EB6D-1269-904B-68860EC2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886" y="57558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E8227A-54BD-55AC-40F0-65F50B66C891}"/>
                </a:ext>
              </a:extLst>
            </p:cNvPr>
            <p:cNvSpPr txBox="1"/>
            <p:nvPr/>
          </p:nvSpPr>
          <p:spPr>
            <a:xfrm>
              <a:off x="8715853" y="571714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Information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B50638-7CC7-633D-2B84-46884E673D70}"/>
              </a:ext>
            </a:extLst>
          </p:cNvPr>
          <p:cNvGrpSpPr/>
          <p:nvPr/>
        </p:nvGrpSpPr>
        <p:grpSpPr>
          <a:xfrm>
            <a:off x="7566025" y="3987800"/>
            <a:ext cx="3962400" cy="927100"/>
            <a:chOff x="7566025" y="3987800"/>
            <a:chExt cx="3962400" cy="92710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5990CA-357E-FFEC-45C8-956408B2EA74}"/>
                </a:ext>
              </a:extLst>
            </p:cNvPr>
            <p:cNvGrpSpPr/>
            <p:nvPr/>
          </p:nvGrpSpPr>
          <p:grpSpPr>
            <a:xfrm>
              <a:off x="7566025" y="3987800"/>
              <a:ext cx="3962400" cy="927100"/>
              <a:chOff x="7566025" y="3987800"/>
              <a:chExt cx="3962400" cy="9271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0B0204E-49CB-E02A-8E55-452121713951}"/>
                  </a:ext>
                </a:extLst>
              </p:cNvPr>
              <p:cNvGrpSpPr/>
              <p:nvPr/>
            </p:nvGrpSpPr>
            <p:grpSpPr>
              <a:xfrm flipH="1">
                <a:off x="7566025" y="39878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6E00F8B0-1204-BB54-1FD4-71480B890C77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26D2A30-78CA-279F-1E75-3A324C9A8ABD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4FD0D2F-C88A-3CA4-990D-7360EAFCB561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8E051AD-CE81-7E1F-0F3B-91B69B8712B6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3610E7A-9915-DA35-F0D0-04C45151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563" y="4311650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B93D36D-DF79-7AE6-3062-BF12FA323CCD}"/>
                </a:ext>
              </a:extLst>
            </p:cNvPr>
            <p:cNvSpPr txBox="1"/>
            <p:nvPr/>
          </p:nvSpPr>
          <p:spPr>
            <a:xfrm>
              <a:off x="8561797" y="4218064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Products Information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BB23C6B-73CD-4474-5309-CE930151A4CA}"/>
              </a:ext>
            </a:extLst>
          </p:cNvPr>
          <p:cNvGrpSpPr/>
          <p:nvPr/>
        </p:nvGrpSpPr>
        <p:grpSpPr>
          <a:xfrm>
            <a:off x="7566025" y="2540000"/>
            <a:ext cx="3962400" cy="927100"/>
            <a:chOff x="7566025" y="2540000"/>
            <a:chExt cx="3962400" cy="9271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0851378-82B1-299F-C4F7-3F7431D812EF}"/>
                </a:ext>
              </a:extLst>
            </p:cNvPr>
            <p:cNvGrpSpPr/>
            <p:nvPr/>
          </p:nvGrpSpPr>
          <p:grpSpPr>
            <a:xfrm>
              <a:off x="7566025" y="2540000"/>
              <a:ext cx="3962400" cy="927100"/>
              <a:chOff x="7566025" y="2540000"/>
              <a:chExt cx="3962400" cy="9271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4B7DFC2-212C-C59D-CC7D-47170D0376D5}"/>
                  </a:ext>
                </a:extLst>
              </p:cNvPr>
              <p:cNvGrpSpPr/>
              <p:nvPr/>
            </p:nvGrpSpPr>
            <p:grpSpPr>
              <a:xfrm flipH="1">
                <a:off x="7566025" y="25400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AB5468D-2AFA-2D76-E775-DB07BE2488B8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48DC49A9-283C-48A5-CD35-23C14B83601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7F70FCA-E89A-50F5-63AA-319E1FDB9BAB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641E1C8C-46C8-F479-0C1E-C5218E4E2FCD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BB8B1A6-84B3-C3D1-689D-4BDA7B9D2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887" y="287535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FB0B31-74EC-C26F-0287-2127F4065B20}"/>
                </a:ext>
              </a:extLst>
            </p:cNvPr>
            <p:cNvSpPr txBox="1"/>
            <p:nvPr/>
          </p:nvSpPr>
          <p:spPr>
            <a:xfrm>
              <a:off x="8566150" y="2798988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Information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555E9D-495F-52E7-7557-48FB168DC435}"/>
              </a:ext>
            </a:extLst>
          </p:cNvPr>
          <p:cNvGrpSpPr/>
          <p:nvPr/>
        </p:nvGrpSpPr>
        <p:grpSpPr>
          <a:xfrm>
            <a:off x="7566025" y="1092200"/>
            <a:ext cx="3962400" cy="927100"/>
            <a:chOff x="7566025" y="1092200"/>
            <a:chExt cx="3962400" cy="9271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9503C8-D35C-C664-A383-2A288F0E8836}"/>
                </a:ext>
              </a:extLst>
            </p:cNvPr>
            <p:cNvGrpSpPr/>
            <p:nvPr/>
          </p:nvGrpSpPr>
          <p:grpSpPr>
            <a:xfrm>
              <a:off x="7566025" y="1092200"/>
              <a:ext cx="3962400" cy="927100"/>
              <a:chOff x="7566025" y="1092200"/>
              <a:chExt cx="3962400" cy="9271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1A0EECD-F742-C762-F433-A718DFAC3312}"/>
                  </a:ext>
                </a:extLst>
              </p:cNvPr>
              <p:cNvGrpSpPr/>
              <p:nvPr/>
            </p:nvGrpSpPr>
            <p:grpSpPr>
              <a:xfrm flipH="1">
                <a:off x="7566025" y="10922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BEFD1E6-D790-A4D6-1402-D6E838E2EB4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C337112-8B70-2E73-084E-056FF37AC983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7F9CB51-0861-2E16-FF27-A92A0D9F940C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0DC8DB1-FD7F-B8C0-B060-34A96D9EC5AD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4007302-866A-4BEE-EA9C-26FBBD7E7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714" y="1419659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0247527-6C50-3154-C66C-6BF8640EA54A}"/>
                </a:ext>
              </a:extLst>
            </p:cNvPr>
            <p:cNvSpPr txBox="1"/>
            <p:nvPr/>
          </p:nvSpPr>
          <p:spPr>
            <a:xfrm>
              <a:off x="8654697" y="132663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 Information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D012F1-29B0-34F4-48A0-25072FB3C587}"/>
              </a:ext>
            </a:extLst>
          </p:cNvPr>
          <p:cNvGrpSpPr/>
          <p:nvPr/>
        </p:nvGrpSpPr>
        <p:grpSpPr>
          <a:xfrm>
            <a:off x="431800" y="3987800"/>
            <a:ext cx="3962400" cy="927100"/>
            <a:chOff x="431800" y="3987800"/>
            <a:chExt cx="3962400" cy="92710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81C6BA-0CC5-69D0-8919-1DE52500C315}"/>
                </a:ext>
              </a:extLst>
            </p:cNvPr>
            <p:cNvGrpSpPr/>
            <p:nvPr/>
          </p:nvGrpSpPr>
          <p:grpSpPr>
            <a:xfrm>
              <a:off x="431800" y="3987800"/>
              <a:ext cx="3962400" cy="927100"/>
              <a:chOff x="431800" y="3987800"/>
              <a:chExt cx="3962400" cy="9271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D408AAB-202F-7E06-BA44-8C10279A297B}"/>
                  </a:ext>
                </a:extLst>
              </p:cNvPr>
              <p:cNvGrpSpPr/>
              <p:nvPr/>
            </p:nvGrpSpPr>
            <p:grpSpPr>
              <a:xfrm>
                <a:off x="431800" y="39878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16A70900-DA53-B7BD-E54E-740155BC576D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F6E03E5C-6A9C-D352-A43F-5FBB7955EC4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162F644-7DCE-4D2F-0898-ECFFBEA1CE45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D92B222-E960-967D-8644-24B6F96BBA54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456E6499-448D-4ECF-3A83-525F3C6B2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13994" y="4304455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CF1E42-617A-B050-AB7A-3DCCDE08E8B8}"/>
                </a:ext>
              </a:extLst>
            </p:cNvPr>
            <p:cNvSpPr txBox="1"/>
            <p:nvPr/>
          </p:nvSpPr>
          <p:spPr>
            <a:xfrm>
              <a:off x="756160" y="4222129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Date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0891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15900" y="354662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215900" y="1276496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no duplicates in the data to avoid: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311148" y="191983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311148" y="2381397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Skewed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311148" y="290711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Misleading 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51B6-3E5C-A7A1-3A0F-71E21DD862BC}"/>
              </a:ext>
            </a:extLst>
          </p:cNvPr>
          <p:cNvSpPr txBox="1"/>
          <p:nvPr/>
        </p:nvSpPr>
        <p:spPr>
          <a:xfrm>
            <a:off x="6130541" y="1250615"/>
            <a:ext cx="62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correct data types for accurate analysis: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7B5D3-AD43-3A19-B4E8-2A46D05DFD23}"/>
              </a:ext>
            </a:extLst>
          </p:cNvPr>
          <p:cNvSpPr txBox="1"/>
          <p:nvPr/>
        </p:nvSpPr>
        <p:spPr>
          <a:xfrm>
            <a:off x="6130541" y="1966001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Date and Ship Date were changed to Datetime format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010DB-BE0D-A14A-C430-394A38F5D870}"/>
              </a:ext>
            </a:extLst>
          </p:cNvPr>
          <p:cNvSpPr txBox="1"/>
          <p:nvPr/>
        </p:nvSpPr>
        <p:spPr>
          <a:xfrm>
            <a:off x="6130541" y="2708533"/>
            <a:ext cx="5914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Year from Order Date into a separate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641F1-D527-5EC7-BC94-88756C3FC597}"/>
              </a:ext>
            </a:extLst>
          </p:cNvPr>
          <p:cNvSpPr txBox="1"/>
          <p:nvPr/>
        </p:nvSpPr>
        <p:spPr>
          <a:xfrm>
            <a:off x="6130541" y="5502436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proper sorting, filtering, and time-based analysis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55D0A-FC85-A786-8B2B-2A00E63A4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644523"/>
            <a:ext cx="5146675" cy="188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B60C04-6B95-100E-F9D2-BC24CD49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65" y="3625738"/>
            <a:ext cx="5605842" cy="79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E83CFB-1FD6-64C8-E9BE-CF1679DE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05" y="4613518"/>
            <a:ext cx="5194963" cy="70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0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Nulls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501650" y="2014835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null values in the Postal Code for the state Vermont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428625" y="3300683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the mode to find the most frequent Postal Code in Burlington 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428625" y="4325847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Filled the nulls in Vermont with the most common Postal 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576F1-41CB-6A6A-E894-75B139FA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3" y="4935512"/>
            <a:ext cx="7181767" cy="110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5EE6A8-7AD1-C3F4-180B-8BC1E929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3" y="2427225"/>
            <a:ext cx="7181767" cy="8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81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428625" y="2014835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box plot shows the distribution of sales values.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428625" y="2816398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median sales is 54.49, meaning half of the sales are below this value.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428625" y="3651531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mean is 230.77, suggesting the presence of higher values skewing the distribution.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01139-F992-D16B-C49B-DA4A3A55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531"/>
            <a:ext cx="5764657" cy="3006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EC620-CC8D-7E0A-41B7-FFBFAC7D975C}"/>
              </a:ext>
            </a:extLst>
          </p:cNvPr>
          <p:cNvSpPr txBox="1"/>
          <p:nvPr/>
        </p:nvSpPr>
        <p:spPr>
          <a:xfrm>
            <a:off x="428625" y="4486664"/>
            <a:ext cx="532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on the right indicate unusually high sales, which may represent exceptional transactions.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4699F-DFEF-6ED8-521D-E037324E64C9}"/>
              </a:ext>
            </a:extLst>
          </p:cNvPr>
          <p:cNvSpPr txBox="1"/>
          <p:nvPr/>
        </p:nvSpPr>
        <p:spPr>
          <a:xfrm>
            <a:off x="428625" y="5502327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outliers should be analyzed further to identify any unique patterns or anomalies.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AE6C8-F07B-C254-B0F6-A1BE8BC4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6" y="257215"/>
            <a:ext cx="5275199" cy="324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329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6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F98D-E8D6-CE38-B965-5747587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EC69A-652E-A965-BF37-BA16D04CC272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52BD1-00DE-DDC6-D0BD-1F78BEE985E4}"/>
              </a:ext>
            </a:extLst>
          </p:cNvPr>
          <p:cNvSpPr txBox="1"/>
          <p:nvPr/>
        </p:nvSpPr>
        <p:spPr>
          <a:xfrm>
            <a:off x="539362" y="769819"/>
            <a:ext cx="9364925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Analyzing Outliers Matters?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400B-8EA0-DD54-B43A-E2B1EFC2FE6D}"/>
              </a:ext>
            </a:extLst>
          </p:cNvPr>
          <p:cNvSpPr txBox="1"/>
          <p:nvPr/>
        </p:nvSpPr>
        <p:spPr>
          <a:xfrm>
            <a:off x="936929" y="1739282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 Unusual Data: Outliers can highlight errors or special events.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3AF55-DD0A-D021-A692-490A01DD86E7}"/>
              </a:ext>
            </a:extLst>
          </p:cNvPr>
          <p:cNvSpPr txBox="1"/>
          <p:nvPr/>
        </p:nvSpPr>
        <p:spPr>
          <a:xfrm>
            <a:off x="936929" y="3478563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Accuracy: Removing outliers makes the analysis more reliable.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DF1D9-1D58-D4C3-C733-A2F90D3AD4FA}"/>
              </a:ext>
            </a:extLst>
          </p:cNvPr>
          <p:cNvSpPr txBox="1"/>
          <p:nvPr/>
        </p:nvSpPr>
        <p:spPr>
          <a:xfrm>
            <a:off x="936929" y="4987011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Opportunities: Outliers may point to new business insights.</a:t>
            </a:r>
          </a:p>
        </p:txBody>
      </p:sp>
    </p:spTree>
    <p:extLst>
      <p:ext uri="{BB962C8B-B14F-4D97-AF65-F5344CB8AC3E}">
        <p14:creationId xmlns:p14="http://schemas.microsoft.com/office/powerpoint/2010/main" val="33475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467983-3FDC-A812-D7E1-2D9CB78989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b="7074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3E1740-5DFF-3DE3-F62C-1A08BB5EE5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00BC4A-B6FB-98F9-20AC-190659F7D23E}"/>
              </a:ext>
            </a:extLst>
          </p:cNvPr>
          <p:cNvSpPr/>
          <p:nvPr/>
        </p:nvSpPr>
        <p:spPr>
          <a:xfrm>
            <a:off x="383311" y="4461817"/>
            <a:ext cx="1754372" cy="43088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13" name="Rectangle: Rounded Corners 12">
            <a:hlinkClick r:id="rId3" action="ppaction://hlinksldjump"/>
            <a:extLst>
              <a:ext uri="{FF2B5EF4-FFF2-40B4-BE49-F238E27FC236}">
                <a16:creationId xmlns:a16="http://schemas.microsoft.com/office/drawing/2014/main" id="{8218A062-0A54-35B8-D6DF-75D5111F5E8D}"/>
              </a:ext>
            </a:extLst>
          </p:cNvPr>
          <p:cNvSpPr/>
          <p:nvPr/>
        </p:nvSpPr>
        <p:spPr>
          <a:xfrm>
            <a:off x="2520994" y="4461817"/>
            <a:ext cx="1754372" cy="43088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chemeClr val="bg1"/>
                </a:solidFill>
              </a:rPr>
              <a:t>EXLPORE</a:t>
            </a:r>
          </a:p>
        </p:txBody>
      </p:sp>
    </p:spTree>
    <p:extLst>
      <p:ext uri="{BB962C8B-B14F-4D97-AF65-F5344CB8AC3E}">
        <p14:creationId xmlns:p14="http://schemas.microsoft.com/office/powerpoint/2010/main" val="1169889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8E010-A7DA-163B-EFFB-DF31AA3BF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51EFA9C-AA5C-3AC9-92D2-DBBBE2444D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23"/>
          <a:stretch>
            <a:fillRect/>
          </a:stretch>
        </p:blipFill>
        <p:spPr/>
      </p:pic>
      <p:pic>
        <p:nvPicPr>
          <p:cNvPr id="24" name="Picture Placeholder 23">
            <a:hlinkClick r:id="rId3" action="ppaction://hlinksldjump"/>
            <a:extLst>
              <a:ext uri="{FF2B5EF4-FFF2-40B4-BE49-F238E27FC236}">
                <a16:creationId xmlns:a16="http://schemas.microsoft.com/office/drawing/2014/main" id="{2BF23538-9CB2-7B7E-EAEE-AE3EA67812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r="4908"/>
          <a:stretch/>
        </p:blipFill>
        <p:spPr>
          <a:xfrm>
            <a:off x="7783838" y="1887279"/>
            <a:ext cx="3374018" cy="3083442"/>
          </a:xfrm>
        </p:spPr>
      </p:pic>
      <p:pic>
        <p:nvPicPr>
          <p:cNvPr id="15" name="Picture Placeholder 14">
            <a:hlinkClick r:id="rId5" action="ppaction://hlinksldjump"/>
            <a:extLst>
              <a:ext uri="{FF2B5EF4-FFF2-40B4-BE49-F238E27FC236}">
                <a16:creationId xmlns:a16="http://schemas.microsoft.com/office/drawing/2014/main" id="{E790E413-3D60-BDD6-F6BC-E8CB792540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6" r="13356"/>
          <a:stretch/>
        </p:blipFill>
        <p:spPr>
          <a:xfrm>
            <a:off x="1264596" y="1945758"/>
            <a:ext cx="3374018" cy="3083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18453-8879-0C75-E121-1965994314DB}"/>
              </a:ext>
            </a:extLst>
          </p:cNvPr>
          <p:cNvSpPr txBox="1"/>
          <p:nvPr/>
        </p:nvSpPr>
        <p:spPr>
          <a:xfrm>
            <a:off x="2005064" y="5239759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21E9-D557-466A-495C-6924B5B05A03}"/>
              </a:ext>
            </a:extLst>
          </p:cNvPr>
          <p:cNvSpPr txBox="1"/>
          <p:nvPr/>
        </p:nvSpPr>
        <p:spPr>
          <a:xfrm>
            <a:off x="8864137" y="5166580"/>
            <a:ext cx="1322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C4E44-19B6-7C2D-FCF5-271F12F5C1C6}"/>
              </a:ext>
            </a:extLst>
          </p:cNvPr>
          <p:cNvSpPr txBox="1"/>
          <p:nvPr/>
        </p:nvSpPr>
        <p:spPr>
          <a:xfrm>
            <a:off x="4267617" y="798868"/>
            <a:ext cx="3656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580764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5E3CE00-4284-D75F-2FA4-6C2630CCC3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27" name="Picture Placeholder 26">
            <a:hlinkClick r:id="rId3" action="ppaction://hlinksldjump"/>
            <a:extLst>
              <a:ext uri="{FF2B5EF4-FFF2-40B4-BE49-F238E27FC236}">
                <a16:creationId xmlns:a16="http://schemas.microsoft.com/office/drawing/2014/main" id="{F43A7108-4FAC-CD0D-A10E-7FA35EACB0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1" b="20851"/>
          <a:stretch/>
        </p:blipFill>
        <p:spPr>
          <a:xfrm>
            <a:off x="5866867" y="4167963"/>
            <a:ext cx="1920240" cy="1437478"/>
          </a:xfrm>
          <a:effectLst>
            <a:outerShdw blurRad="317500" dist="203200" dir="2700000" algn="tl" rotWithShape="0">
              <a:prstClr val="black">
                <a:alpha val="51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2CF77-84CC-AF35-C8A4-319B6D36A107}"/>
              </a:ext>
            </a:extLst>
          </p:cNvPr>
          <p:cNvSpPr txBox="1"/>
          <p:nvPr/>
        </p:nvSpPr>
        <p:spPr>
          <a:xfrm>
            <a:off x="793820" y="730482"/>
            <a:ext cx="35337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ANALYSIS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35ECC-A35F-ABD8-AA1D-0F55FCCA4494}"/>
              </a:ext>
            </a:extLst>
          </p:cNvPr>
          <p:cNvSpPr txBox="1"/>
          <p:nvPr/>
        </p:nvSpPr>
        <p:spPr>
          <a:xfrm>
            <a:off x="1398769" y="1454746"/>
            <a:ext cx="30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Top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[Product Name]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[Product Name]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3A90A-C27D-5198-2B22-1A5101FA8FFB}"/>
              </a:ext>
            </a:extLst>
          </p:cNvPr>
          <p:cNvSpPr txBox="1"/>
          <p:nvPr/>
        </p:nvSpPr>
        <p:spPr>
          <a:xfrm>
            <a:off x="5956195" y="6099809"/>
            <a:ext cx="1320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pc="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0E7D8-D800-CC20-B6F3-ADE5F80E130A}"/>
              </a:ext>
            </a:extLst>
          </p:cNvPr>
          <p:cNvCxnSpPr/>
          <p:nvPr/>
        </p:nvCxnSpPr>
        <p:spPr>
          <a:xfrm flipH="1">
            <a:off x="5537095" y="6230614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6146D8-C689-116E-703B-5798F728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06" y="1113241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grpSp>
        <p:nvGrpSpPr>
          <p:cNvPr id="20" name="Graphic 10" descr="Circle with left arrow outline">
            <a:extLst>
              <a:ext uri="{FF2B5EF4-FFF2-40B4-BE49-F238E27FC236}">
                <a16:creationId xmlns:a16="http://schemas.microsoft.com/office/drawing/2014/main" id="{38A87F47-FC6B-A8C3-EA79-0FED73E50868}"/>
              </a:ext>
            </a:extLst>
          </p:cNvPr>
          <p:cNvGrpSpPr/>
          <p:nvPr/>
        </p:nvGrpSpPr>
        <p:grpSpPr>
          <a:xfrm>
            <a:off x="7294600" y="5889042"/>
            <a:ext cx="577700" cy="577700"/>
            <a:chOff x="5734050" y="3067050"/>
            <a:chExt cx="723900" cy="72390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351188-6BEE-A6B2-CE7D-B1FB07CCDAA0}"/>
                </a:ext>
              </a:extLst>
            </p:cNvPr>
            <p:cNvSpPr/>
            <p:nvPr/>
          </p:nvSpPr>
          <p:spPr>
            <a:xfrm>
              <a:off x="5734050" y="3067050"/>
              <a:ext cx="723900" cy="723900"/>
            </a:xfrm>
            <a:custGeom>
              <a:avLst/>
              <a:gdLst>
                <a:gd name="connsiteX0" fmla="*/ 361950 w 723900"/>
                <a:gd name="connsiteY0" fmla="*/ 19050 h 723900"/>
                <a:gd name="connsiteX1" fmla="*/ 704850 w 723900"/>
                <a:gd name="connsiteY1" fmla="*/ 361950 h 723900"/>
                <a:gd name="connsiteX2" fmla="*/ 361950 w 723900"/>
                <a:gd name="connsiteY2" fmla="*/ 704850 h 723900"/>
                <a:gd name="connsiteX3" fmla="*/ 19050 w 723900"/>
                <a:gd name="connsiteY3" fmla="*/ 361950 h 723900"/>
                <a:gd name="connsiteX4" fmla="*/ 361950 w 723900"/>
                <a:gd name="connsiteY4" fmla="*/ 190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19050"/>
                  </a:moveTo>
                  <a:cubicBezTo>
                    <a:pt x="551328" y="19050"/>
                    <a:pt x="704850" y="172571"/>
                    <a:pt x="704850" y="361950"/>
                  </a:cubicBezTo>
                  <a:cubicBezTo>
                    <a:pt x="704850" y="551328"/>
                    <a:pt x="551328" y="704850"/>
                    <a:pt x="361950" y="704850"/>
                  </a:cubicBezTo>
                  <a:cubicBezTo>
                    <a:pt x="172571" y="704850"/>
                    <a:pt x="19050" y="551328"/>
                    <a:pt x="19050" y="361950"/>
                  </a:cubicBezTo>
                  <a:cubicBezTo>
                    <a:pt x="19249" y="172654"/>
                    <a:pt x="172654" y="19249"/>
                    <a:pt x="361950" y="19050"/>
                  </a:cubicBezTo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3CCD4B-0BD5-DEFF-26DF-B1DF65B67757}"/>
                </a:ext>
              </a:extLst>
            </p:cNvPr>
            <p:cNvSpPr/>
            <p:nvPr/>
          </p:nvSpPr>
          <p:spPr>
            <a:xfrm>
              <a:off x="5851531" y="3276716"/>
              <a:ext cx="482601" cy="304800"/>
            </a:xfrm>
            <a:custGeom>
              <a:avLst/>
              <a:gdLst>
                <a:gd name="connsiteX0" fmla="*/ 479812 w 482601"/>
                <a:gd name="connsiteY0" fmla="*/ 145549 h 304800"/>
                <a:gd name="connsiteX1" fmla="*/ 336937 w 482601"/>
                <a:gd name="connsiteY1" fmla="*/ 2674 h 304800"/>
                <a:gd name="connsiteX2" fmla="*/ 323469 w 482601"/>
                <a:gd name="connsiteY2" fmla="*/ 2908 h 304800"/>
                <a:gd name="connsiteX3" fmla="*/ 323469 w 482601"/>
                <a:gd name="connsiteY3" fmla="*/ 16142 h 304800"/>
                <a:gd name="connsiteX4" fmla="*/ 449923 w 482601"/>
                <a:gd name="connsiteY4" fmla="*/ 142596 h 304800"/>
                <a:gd name="connsiteX5" fmla="*/ 449856 w 482601"/>
                <a:gd name="connsiteY5" fmla="*/ 142758 h 304800"/>
                <a:gd name="connsiteX6" fmla="*/ 9525 w 482601"/>
                <a:gd name="connsiteY6" fmla="*/ 142758 h 304800"/>
                <a:gd name="connsiteX7" fmla="*/ 0 w 482601"/>
                <a:gd name="connsiteY7" fmla="*/ 152283 h 304800"/>
                <a:gd name="connsiteX8" fmla="*/ 9525 w 482601"/>
                <a:gd name="connsiteY8" fmla="*/ 161808 h 304800"/>
                <a:gd name="connsiteX9" fmla="*/ 449856 w 482601"/>
                <a:gd name="connsiteY9" fmla="*/ 161808 h 304800"/>
                <a:gd name="connsiteX10" fmla="*/ 449951 w 482601"/>
                <a:gd name="connsiteY10" fmla="*/ 161904 h 304800"/>
                <a:gd name="connsiteX11" fmla="*/ 449923 w 482601"/>
                <a:gd name="connsiteY11" fmla="*/ 161970 h 304800"/>
                <a:gd name="connsiteX12" fmla="*/ 323469 w 482601"/>
                <a:gd name="connsiteY12" fmla="*/ 288424 h 304800"/>
                <a:gd name="connsiteX13" fmla="*/ 323235 w 482601"/>
                <a:gd name="connsiteY13" fmla="*/ 301892 h 304800"/>
                <a:gd name="connsiteX14" fmla="*/ 336703 w 482601"/>
                <a:gd name="connsiteY14" fmla="*/ 302127 h 304800"/>
                <a:gd name="connsiteX15" fmla="*/ 336937 w 482601"/>
                <a:gd name="connsiteY15" fmla="*/ 301892 h 304800"/>
                <a:gd name="connsiteX16" fmla="*/ 479812 w 482601"/>
                <a:gd name="connsiteY16" fmla="*/ 159017 h 304800"/>
                <a:gd name="connsiteX17" fmla="*/ 479812 w 482601"/>
                <a:gd name="connsiteY17" fmla="*/ 14554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601" h="304800">
                  <a:moveTo>
                    <a:pt x="479812" y="145549"/>
                  </a:moveTo>
                  <a:lnTo>
                    <a:pt x="336937" y="2674"/>
                  </a:lnTo>
                  <a:cubicBezTo>
                    <a:pt x="333153" y="-981"/>
                    <a:pt x="327124" y="-876"/>
                    <a:pt x="323469" y="2908"/>
                  </a:cubicBezTo>
                  <a:cubicBezTo>
                    <a:pt x="319904" y="6599"/>
                    <a:pt x="319904" y="12451"/>
                    <a:pt x="323469" y="16142"/>
                  </a:cubicBezTo>
                  <a:lnTo>
                    <a:pt x="449923" y="142596"/>
                  </a:lnTo>
                  <a:cubicBezTo>
                    <a:pt x="450009" y="142682"/>
                    <a:pt x="449980" y="142758"/>
                    <a:pt x="449856" y="142758"/>
                  </a:cubicBezTo>
                  <a:lnTo>
                    <a:pt x="9525" y="142758"/>
                  </a:lnTo>
                  <a:cubicBezTo>
                    <a:pt x="4264" y="142758"/>
                    <a:pt x="0" y="147022"/>
                    <a:pt x="0" y="152283"/>
                  </a:cubicBezTo>
                  <a:cubicBezTo>
                    <a:pt x="0" y="157544"/>
                    <a:pt x="4264" y="161808"/>
                    <a:pt x="9525" y="161808"/>
                  </a:cubicBezTo>
                  <a:lnTo>
                    <a:pt x="449856" y="161808"/>
                  </a:lnTo>
                  <a:cubicBezTo>
                    <a:pt x="449909" y="161809"/>
                    <a:pt x="449951" y="161852"/>
                    <a:pt x="449951" y="161904"/>
                  </a:cubicBezTo>
                  <a:cubicBezTo>
                    <a:pt x="449950" y="161929"/>
                    <a:pt x="449940" y="161953"/>
                    <a:pt x="449923" y="161970"/>
                  </a:cubicBezTo>
                  <a:lnTo>
                    <a:pt x="323469" y="288424"/>
                  </a:lnTo>
                  <a:cubicBezTo>
                    <a:pt x="319685" y="292079"/>
                    <a:pt x="319580" y="298108"/>
                    <a:pt x="323235" y="301892"/>
                  </a:cubicBezTo>
                  <a:cubicBezTo>
                    <a:pt x="326889" y="305677"/>
                    <a:pt x="332920" y="305781"/>
                    <a:pt x="336703" y="302127"/>
                  </a:cubicBezTo>
                  <a:cubicBezTo>
                    <a:pt x="336783" y="302049"/>
                    <a:pt x="336861" y="301971"/>
                    <a:pt x="336937" y="301892"/>
                  </a:cubicBezTo>
                  <a:lnTo>
                    <a:pt x="479812" y="159017"/>
                  </a:lnTo>
                  <a:cubicBezTo>
                    <a:pt x="483531" y="155298"/>
                    <a:pt x="483531" y="149268"/>
                    <a:pt x="479812" y="145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" name="Straight Arrow Connector 12">
            <a:hlinkClick r:id="rId6" action="ppaction://hlinksldjump"/>
            <a:extLst>
              <a:ext uri="{FF2B5EF4-FFF2-40B4-BE49-F238E27FC236}">
                <a16:creationId xmlns:a16="http://schemas.microsoft.com/office/drawing/2014/main" id="{DA2E9A63-BF96-9AED-9A58-33D5226D3279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F315C-3C5B-45E2-45F3-ED8C02AF0F7A}"/>
              </a:ext>
            </a:extLst>
          </p:cNvPr>
          <p:cNvSpPr/>
          <p:nvPr/>
        </p:nvSpPr>
        <p:spPr>
          <a:xfrm>
            <a:off x="1318913" y="1365715"/>
            <a:ext cx="3100276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75AEBA-F70C-2735-162A-415AFDD6023D}"/>
              </a:ext>
            </a:extLst>
          </p:cNvPr>
          <p:cNvSpPr/>
          <p:nvPr/>
        </p:nvSpPr>
        <p:spPr>
          <a:xfrm>
            <a:off x="1349119" y="3201888"/>
            <a:ext cx="3100276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ABB3BC-2FB6-3550-40C0-30385574DABF}"/>
              </a:ext>
            </a:extLst>
          </p:cNvPr>
          <p:cNvSpPr txBox="1"/>
          <p:nvPr/>
        </p:nvSpPr>
        <p:spPr>
          <a:xfrm>
            <a:off x="5727269" y="2642022"/>
            <a:ext cx="261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5A3D5-9563-8D3F-8D52-4C3B008E0C11}"/>
              </a:ext>
            </a:extLst>
          </p:cNvPr>
          <p:cNvSpPr txBox="1"/>
          <p:nvPr/>
        </p:nvSpPr>
        <p:spPr>
          <a:xfrm>
            <a:off x="1460436" y="3431406"/>
            <a:ext cx="280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Products by Sales Analysis: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7DD2D6-365F-2234-641D-136E06744B8A}"/>
              </a:ext>
            </a:extLst>
          </p:cNvPr>
          <p:cNvSpPr txBox="1"/>
          <p:nvPr/>
        </p:nvSpPr>
        <p:spPr>
          <a:xfrm>
            <a:off x="1522104" y="4123267"/>
            <a:ext cx="28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 is the top-selling product,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61,600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BDF443-E331-E691-CC05-75C43B3428A0}"/>
              </a:ext>
            </a:extLst>
          </p:cNvPr>
          <p:cNvSpPr txBox="1"/>
          <p:nvPr/>
        </p:nvSpPr>
        <p:spPr>
          <a:xfrm>
            <a:off x="1496511" y="4927190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 ranks second,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27,453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22DC44-308F-6CD0-8E57-26E5F522F77A}"/>
              </a:ext>
            </a:extLst>
          </p:cNvPr>
          <p:cNvSpPr txBox="1"/>
          <p:nvPr/>
        </p:nvSpPr>
        <p:spPr>
          <a:xfrm>
            <a:off x="1496510" y="5593117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Cisco is third, achieving total sales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22,638.</a:t>
            </a:r>
          </a:p>
        </p:txBody>
      </p:sp>
    </p:spTree>
    <p:extLst>
      <p:ext uri="{BB962C8B-B14F-4D97-AF65-F5344CB8AC3E}">
        <p14:creationId xmlns:p14="http://schemas.microsoft.com/office/powerpoint/2010/main" val="388661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26" grpId="0" animBg="1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6789941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12499" y="0"/>
            <a:ext cx="1677744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3455141" y="25794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3931617" y="89097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4392944" y="172778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710460" y="260876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763451" y="370522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15054" y="479821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377447" y="569802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A08BC-271B-6C00-F469-96358FD20F38}"/>
              </a:ext>
            </a:extLst>
          </p:cNvPr>
          <p:cNvSpPr txBox="1"/>
          <p:nvPr/>
        </p:nvSpPr>
        <p:spPr>
          <a:xfrm>
            <a:off x="6997051" y="-19456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D55FB4-0ADB-4E8B-B948-927AB0EAB8A7}"/>
              </a:ext>
            </a:extLst>
          </p:cNvPr>
          <p:cNvSpPr txBox="1"/>
          <p:nvPr/>
        </p:nvSpPr>
        <p:spPr>
          <a:xfrm>
            <a:off x="6390913" y="2343633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Team</a:t>
            </a:r>
          </a:p>
        </p:txBody>
      </p:sp>
    </p:spTree>
    <p:extLst>
      <p:ext uri="{BB962C8B-B14F-4D97-AF65-F5344CB8AC3E}">
        <p14:creationId xmlns:p14="http://schemas.microsoft.com/office/powerpoint/2010/main" val="392874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444C6A6-F015-66E0-0AAE-E3EA177F2F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10" name="Picture Placeholder 9">
            <a:hlinkClick r:id="rId3" action="ppaction://hlinksldjump"/>
            <a:extLst>
              <a:ext uri="{FF2B5EF4-FFF2-40B4-BE49-F238E27FC236}">
                <a16:creationId xmlns:a16="http://schemas.microsoft.com/office/drawing/2014/main" id="{931D1AC0-988C-09C5-3C33-FB9B2E1801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8" b="12048"/>
          <a:stretch/>
        </p:blipFill>
        <p:spPr>
          <a:xfrm>
            <a:off x="5969684" y="4176274"/>
            <a:ext cx="1889051" cy="14141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2CF77-84CC-AF35-C8A4-319B6D36A107}"/>
              </a:ext>
            </a:extLst>
          </p:cNvPr>
          <p:cNvSpPr txBox="1"/>
          <p:nvPr/>
        </p:nvSpPr>
        <p:spPr>
          <a:xfrm>
            <a:off x="987497" y="853041"/>
            <a:ext cx="34280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Analysis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3A90A-C27D-5198-2B22-1A5101FA8FFB}"/>
              </a:ext>
            </a:extLst>
          </p:cNvPr>
          <p:cNvSpPr txBox="1"/>
          <p:nvPr/>
        </p:nvSpPr>
        <p:spPr>
          <a:xfrm>
            <a:off x="5540547" y="6012535"/>
            <a:ext cx="1320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pc="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0E7D8-D800-CC20-B6F3-ADE5F80E130A}"/>
              </a:ext>
            </a:extLst>
          </p:cNvPr>
          <p:cNvCxnSpPr/>
          <p:nvPr/>
        </p:nvCxnSpPr>
        <p:spPr>
          <a:xfrm flipH="1">
            <a:off x="5121447" y="6143340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10" descr="Circle with left arrow outline">
            <a:extLst>
              <a:ext uri="{FF2B5EF4-FFF2-40B4-BE49-F238E27FC236}">
                <a16:creationId xmlns:a16="http://schemas.microsoft.com/office/drawing/2014/main" id="{38A87F47-FC6B-A8C3-EA79-0FED73E50868}"/>
              </a:ext>
            </a:extLst>
          </p:cNvPr>
          <p:cNvGrpSpPr/>
          <p:nvPr/>
        </p:nvGrpSpPr>
        <p:grpSpPr>
          <a:xfrm>
            <a:off x="6958216" y="5824408"/>
            <a:ext cx="577700" cy="577700"/>
            <a:chOff x="5734050" y="3067050"/>
            <a:chExt cx="723900" cy="72390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351188-6BEE-A6B2-CE7D-B1FB07CCDAA0}"/>
                </a:ext>
              </a:extLst>
            </p:cNvPr>
            <p:cNvSpPr/>
            <p:nvPr/>
          </p:nvSpPr>
          <p:spPr>
            <a:xfrm>
              <a:off x="5734050" y="3067050"/>
              <a:ext cx="723900" cy="723900"/>
            </a:xfrm>
            <a:custGeom>
              <a:avLst/>
              <a:gdLst>
                <a:gd name="connsiteX0" fmla="*/ 361950 w 723900"/>
                <a:gd name="connsiteY0" fmla="*/ 19050 h 723900"/>
                <a:gd name="connsiteX1" fmla="*/ 704850 w 723900"/>
                <a:gd name="connsiteY1" fmla="*/ 361950 h 723900"/>
                <a:gd name="connsiteX2" fmla="*/ 361950 w 723900"/>
                <a:gd name="connsiteY2" fmla="*/ 704850 h 723900"/>
                <a:gd name="connsiteX3" fmla="*/ 19050 w 723900"/>
                <a:gd name="connsiteY3" fmla="*/ 361950 h 723900"/>
                <a:gd name="connsiteX4" fmla="*/ 361950 w 723900"/>
                <a:gd name="connsiteY4" fmla="*/ 190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19050"/>
                  </a:moveTo>
                  <a:cubicBezTo>
                    <a:pt x="551328" y="19050"/>
                    <a:pt x="704850" y="172571"/>
                    <a:pt x="704850" y="361950"/>
                  </a:cubicBezTo>
                  <a:cubicBezTo>
                    <a:pt x="704850" y="551328"/>
                    <a:pt x="551328" y="704850"/>
                    <a:pt x="361950" y="704850"/>
                  </a:cubicBezTo>
                  <a:cubicBezTo>
                    <a:pt x="172571" y="704850"/>
                    <a:pt x="19050" y="551328"/>
                    <a:pt x="19050" y="361950"/>
                  </a:cubicBezTo>
                  <a:cubicBezTo>
                    <a:pt x="19249" y="172654"/>
                    <a:pt x="172654" y="19249"/>
                    <a:pt x="361950" y="19050"/>
                  </a:cubicBezTo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3CCD4B-0BD5-DEFF-26DF-B1DF65B67757}"/>
                </a:ext>
              </a:extLst>
            </p:cNvPr>
            <p:cNvSpPr/>
            <p:nvPr/>
          </p:nvSpPr>
          <p:spPr>
            <a:xfrm>
              <a:off x="5851531" y="3276716"/>
              <a:ext cx="482601" cy="304800"/>
            </a:xfrm>
            <a:custGeom>
              <a:avLst/>
              <a:gdLst>
                <a:gd name="connsiteX0" fmla="*/ 479812 w 482601"/>
                <a:gd name="connsiteY0" fmla="*/ 145549 h 304800"/>
                <a:gd name="connsiteX1" fmla="*/ 336937 w 482601"/>
                <a:gd name="connsiteY1" fmla="*/ 2674 h 304800"/>
                <a:gd name="connsiteX2" fmla="*/ 323469 w 482601"/>
                <a:gd name="connsiteY2" fmla="*/ 2908 h 304800"/>
                <a:gd name="connsiteX3" fmla="*/ 323469 w 482601"/>
                <a:gd name="connsiteY3" fmla="*/ 16142 h 304800"/>
                <a:gd name="connsiteX4" fmla="*/ 449923 w 482601"/>
                <a:gd name="connsiteY4" fmla="*/ 142596 h 304800"/>
                <a:gd name="connsiteX5" fmla="*/ 449856 w 482601"/>
                <a:gd name="connsiteY5" fmla="*/ 142758 h 304800"/>
                <a:gd name="connsiteX6" fmla="*/ 9525 w 482601"/>
                <a:gd name="connsiteY6" fmla="*/ 142758 h 304800"/>
                <a:gd name="connsiteX7" fmla="*/ 0 w 482601"/>
                <a:gd name="connsiteY7" fmla="*/ 152283 h 304800"/>
                <a:gd name="connsiteX8" fmla="*/ 9525 w 482601"/>
                <a:gd name="connsiteY8" fmla="*/ 161808 h 304800"/>
                <a:gd name="connsiteX9" fmla="*/ 449856 w 482601"/>
                <a:gd name="connsiteY9" fmla="*/ 161808 h 304800"/>
                <a:gd name="connsiteX10" fmla="*/ 449951 w 482601"/>
                <a:gd name="connsiteY10" fmla="*/ 161904 h 304800"/>
                <a:gd name="connsiteX11" fmla="*/ 449923 w 482601"/>
                <a:gd name="connsiteY11" fmla="*/ 161970 h 304800"/>
                <a:gd name="connsiteX12" fmla="*/ 323469 w 482601"/>
                <a:gd name="connsiteY12" fmla="*/ 288424 h 304800"/>
                <a:gd name="connsiteX13" fmla="*/ 323235 w 482601"/>
                <a:gd name="connsiteY13" fmla="*/ 301892 h 304800"/>
                <a:gd name="connsiteX14" fmla="*/ 336703 w 482601"/>
                <a:gd name="connsiteY14" fmla="*/ 302127 h 304800"/>
                <a:gd name="connsiteX15" fmla="*/ 336937 w 482601"/>
                <a:gd name="connsiteY15" fmla="*/ 301892 h 304800"/>
                <a:gd name="connsiteX16" fmla="*/ 479812 w 482601"/>
                <a:gd name="connsiteY16" fmla="*/ 159017 h 304800"/>
                <a:gd name="connsiteX17" fmla="*/ 479812 w 482601"/>
                <a:gd name="connsiteY17" fmla="*/ 14554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601" h="304800">
                  <a:moveTo>
                    <a:pt x="479812" y="145549"/>
                  </a:moveTo>
                  <a:lnTo>
                    <a:pt x="336937" y="2674"/>
                  </a:lnTo>
                  <a:cubicBezTo>
                    <a:pt x="333153" y="-981"/>
                    <a:pt x="327124" y="-876"/>
                    <a:pt x="323469" y="2908"/>
                  </a:cubicBezTo>
                  <a:cubicBezTo>
                    <a:pt x="319904" y="6599"/>
                    <a:pt x="319904" y="12451"/>
                    <a:pt x="323469" y="16142"/>
                  </a:cubicBezTo>
                  <a:lnTo>
                    <a:pt x="449923" y="142596"/>
                  </a:lnTo>
                  <a:cubicBezTo>
                    <a:pt x="450009" y="142682"/>
                    <a:pt x="449980" y="142758"/>
                    <a:pt x="449856" y="142758"/>
                  </a:cubicBezTo>
                  <a:lnTo>
                    <a:pt x="9525" y="142758"/>
                  </a:lnTo>
                  <a:cubicBezTo>
                    <a:pt x="4264" y="142758"/>
                    <a:pt x="0" y="147022"/>
                    <a:pt x="0" y="152283"/>
                  </a:cubicBezTo>
                  <a:cubicBezTo>
                    <a:pt x="0" y="157544"/>
                    <a:pt x="4264" y="161808"/>
                    <a:pt x="9525" y="161808"/>
                  </a:cubicBezTo>
                  <a:lnTo>
                    <a:pt x="449856" y="161808"/>
                  </a:lnTo>
                  <a:cubicBezTo>
                    <a:pt x="449909" y="161809"/>
                    <a:pt x="449951" y="161852"/>
                    <a:pt x="449951" y="161904"/>
                  </a:cubicBezTo>
                  <a:cubicBezTo>
                    <a:pt x="449950" y="161929"/>
                    <a:pt x="449940" y="161953"/>
                    <a:pt x="449923" y="161970"/>
                  </a:cubicBezTo>
                  <a:lnTo>
                    <a:pt x="323469" y="288424"/>
                  </a:lnTo>
                  <a:cubicBezTo>
                    <a:pt x="319685" y="292079"/>
                    <a:pt x="319580" y="298108"/>
                    <a:pt x="323235" y="301892"/>
                  </a:cubicBezTo>
                  <a:cubicBezTo>
                    <a:pt x="326889" y="305677"/>
                    <a:pt x="332920" y="305781"/>
                    <a:pt x="336703" y="302127"/>
                  </a:cubicBezTo>
                  <a:cubicBezTo>
                    <a:pt x="336783" y="302049"/>
                    <a:pt x="336861" y="301971"/>
                    <a:pt x="336937" y="301892"/>
                  </a:cubicBezTo>
                  <a:lnTo>
                    <a:pt x="479812" y="159017"/>
                  </a:lnTo>
                  <a:cubicBezTo>
                    <a:pt x="483531" y="155298"/>
                    <a:pt x="483531" y="149268"/>
                    <a:pt x="479812" y="145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C968D7-BA4F-D86B-4EA9-6443E38A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87" y="1081547"/>
            <a:ext cx="3428016" cy="450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6D611-790B-D7CA-4F99-2B4EC9B1D2D4}"/>
              </a:ext>
            </a:extLst>
          </p:cNvPr>
          <p:cNvSpPr txBox="1"/>
          <p:nvPr/>
        </p:nvSpPr>
        <p:spPr>
          <a:xfrm>
            <a:off x="1224112" y="1442866"/>
            <a:ext cx="319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top 3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Name]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Name]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77AC5-28FD-4463-F81E-925DC5677889}"/>
              </a:ext>
            </a:extLst>
          </p:cNvPr>
          <p:cNvSpPr/>
          <p:nvPr/>
        </p:nvSpPr>
        <p:spPr>
          <a:xfrm>
            <a:off x="1196264" y="1352085"/>
            <a:ext cx="3100276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8C749-F28B-A695-AEEE-DB6D50485FF0}"/>
              </a:ext>
            </a:extLst>
          </p:cNvPr>
          <p:cNvSpPr/>
          <p:nvPr/>
        </p:nvSpPr>
        <p:spPr>
          <a:xfrm>
            <a:off x="1188039" y="3242577"/>
            <a:ext cx="3100276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A76DF-EC48-593A-D01E-6F645591AEBF}"/>
              </a:ext>
            </a:extLst>
          </p:cNvPr>
          <p:cNvSpPr txBox="1"/>
          <p:nvPr/>
        </p:nvSpPr>
        <p:spPr>
          <a:xfrm>
            <a:off x="1335432" y="3527659"/>
            <a:ext cx="280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Customers by Sales Analysis: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A1AD3-CEDC-EE86-74FE-40C207E1FAC7}"/>
              </a:ext>
            </a:extLst>
          </p:cNvPr>
          <p:cNvSpPr txBox="1"/>
          <p:nvPr/>
        </p:nvSpPr>
        <p:spPr>
          <a:xfrm>
            <a:off x="1371410" y="4144912"/>
            <a:ext cx="28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Sean Miller is the top customer,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25,043.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4E93-2F9A-1C36-6B9A-D2954362B861}"/>
              </a:ext>
            </a:extLst>
          </p:cNvPr>
          <p:cNvSpPr txBox="1"/>
          <p:nvPr/>
        </p:nvSpPr>
        <p:spPr>
          <a:xfrm>
            <a:off x="1343656" y="5005597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Tamara ranks second,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19,052.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DB9F3-150B-F78B-3FCF-B4B983165DFD}"/>
              </a:ext>
            </a:extLst>
          </p:cNvPr>
          <p:cNvSpPr txBox="1"/>
          <p:nvPr/>
        </p:nvSpPr>
        <p:spPr>
          <a:xfrm>
            <a:off x="1371506" y="5689370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Raymond is third, achieving total sales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15,117.</a:t>
            </a:r>
          </a:p>
        </p:txBody>
      </p:sp>
    </p:spTree>
    <p:extLst>
      <p:ext uri="{BB962C8B-B14F-4D97-AF65-F5344CB8AC3E}">
        <p14:creationId xmlns:p14="http://schemas.microsoft.com/office/powerpoint/2010/main" val="1428593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0F91AA-BC4D-015F-D9C7-2579FDE4EC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4" name="Picture Placeholder 13">
            <a:hlinkClick r:id="rId2" action="ppaction://hlinksldjump"/>
            <a:extLst>
              <a:ext uri="{FF2B5EF4-FFF2-40B4-BE49-F238E27FC236}">
                <a16:creationId xmlns:a16="http://schemas.microsoft.com/office/drawing/2014/main" id="{9FB6EC8C-9099-E1CA-76D9-2C7FEF960E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6" b="15826"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116E1C-A2E2-B1B6-D75A-10BFF704BC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12" name="Picture Placeholder 11">
            <a:hlinkClick r:id="rId5" action="ppaction://hlinksldjump"/>
            <a:extLst>
              <a:ext uri="{FF2B5EF4-FFF2-40B4-BE49-F238E27FC236}">
                <a16:creationId xmlns:a16="http://schemas.microsoft.com/office/drawing/2014/main" id="{19EFD8D5-77C4-E1D4-7852-AD12B6B78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9" name="TextBox 28">
            <a:hlinkClick r:id="rId2" action="ppaction://hlinksldjump"/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2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E69456-7E68-6940-9366-438B1FEB16B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" name="Straight Arrow Connector 50">
            <a:hlinkClick r:id="rId7" action="ppaction://hlinksldjump"/>
            <a:extLst>
              <a:ext uri="{FF2B5EF4-FFF2-40B4-BE49-F238E27FC236}">
                <a16:creationId xmlns:a16="http://schemas.microsoft.com/office/drawing/2014/main" id="{C16AA361-B420-2287-ED0A-20093EAB0D75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>
            <a:hlinkClick r:id="rId8" action="ppaction://hlinksldjump"/>
            <a:extLst>
              <a:ext uri="{FF2B5EF4-FFF2-40B4-BE49-F238E27FC236}">
                <a16:creationId xmlns:a16="http://schemas.microsoft.com/office/drawing/2014/main" id="{8E2B62AF-6108-3F52-3FA0-3BFAB0D3D80B}"/>
              </a:ext>
            </a:extLst>
          </p:cNvPr>
          <p:cNvSpPr txBox="1">
            <a:spLocks/>
          </p:cNvSpPr>
          <p:nvPr/>
        </p:nvSpPr>
        <p:spPr>
          <a:xfrm>
            <a:off x="-5759831" y="522811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Picture Placeholder 6">
            <a:hlinkClick r:id="rId10" action="ppaction://hlinksldjump"/>
            <a:extLst>
              <a:ext uri="{FF2B5EF4-FFF2-40B4-BE49-F238E27FC236}">
                <a16:creationId xmlns:a16="http://schemas.microsoft.com/office/drawing/2014/main" id="{0BDC25F7-848C-A296-264D-0E0AF2F73557}"/>
              </a:ext>
            </a:extLst>
          </p:cNvPr>
          <p:cNvSpPr txBox="1">
            <a:spLocks/>
          </p:cNvSpPr>
          <p:nvPr/>
        </p:nvSpPr>
        <p:spPr>
          <a:xfrm>
            <a:off x="-8214444" y="5211892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1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6">
            <a:hlinkClick r:id="rId12" action="ppaction://hlinksldjump"/>
            <a:extLst>
              <a:ext uri="{FF2B5EF4-FFF2-40B4-BE49-F238E27FC236}">
                <a16:creationId xmlns:a16="http://schemas.microsoft.com/office/drawing/2014/main" id="{BF864656-C461-8BAF-1A0C-B1629F3C5941}"/>
              </a:ext>
            </a:extLst>
          </p:cNvPr>
          <p:cNvSpPr txBox="1">
            <a:spLocks/>
          </p:cNvSpPr>
          <p:nvPr/>
        </p:nvSpPr>
        <p:spPr>
          <a:xfrm>
            <a:off x="-10669057" y="5244338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3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Picture Placeholder 6">
            <a:hlinkClick r:id="rId14" action="ppaction://hlinksldjump"/>
            <a:extLst>
              <a:ext uri="{FF2B5EF4-FFF2-40B4-BE49-F238E27FC236}">
                <a16:creationId xmlns:a16="http://schemas.microsoft.com/office/drawing/2014/main" id="{F0089B88-4BAC-CF86-4396-2CB74464A135}"/>
              </a:ext>
            </a:extLst>
          </p:cNvPr>
          <p:cNvSpPr txBox="1">
            <a:spLocks/>
          </p:cNvSpPr>
          <p:nvPr/>
        </p:nvSpPr>
        <p:spPr>
          <a:xfrm>
            <a:off x="-13123670" y="527678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5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7ED8B0-2D06-00C1-43E2-B3C0DD52E9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9129" y="408392"/>
            <a:ext cx="4153480" cy="409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58DE92-8086-5437-BA96-BA3D21E0B189}"/>
              </a:ext>
            </a:extLst>
          </p:cNvPr>
          <p:cNvSpPr txBox="1"/>
          <p:nvPr/>
        </p:nvSpPr>
        <p:spPr>
          <a:xfrm>
            <a:off x="481472" y="278600"/>
            <a:ext cx="342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(sales),3)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A9CA0-83DB-522D-5B96-4BAD05A4FA2B}"/>
              </a:ext>
            </a:extLst>
          </p:cNvPr>
          <p:cNvSpPr/>
          <p:nvPr/>
        </p:nvSpPr>
        <p:spPr>
          <a:xfrm>
            <a:off x="419098" y="188818"/>
            <a:ext cx="3546504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4AFDAA-07E4-7E32-8790-44B4CEC62920}"/>
              </a:ext>
            </a:extLst>
          </p:cNvPr>
          <p:cNvSpPr/>
          <p:nvPr/>
        </p:nvSpPr>
        <p:spPr>
          <a:xfrm>
            <a:off x="419098" y="1972660"/>
            <a:ext cx="5510064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810CA4-6F9D-AFBC-B57F-570398BD9A9B}"/>
              </a:ext>
            </a:extLst>
          </p:cNvPr>
          <p:cNvSpPr txBox="1"/>
          <p:nvPr/>
        </p:nvSpPr>
        <p:spPr>
          <a:xfrm>
            <a:off x="466115" y="2036526"/>
            <a:ext cx="432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Profitable Segments by Total Sales: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F9A8-F1B1-5E17-DF61-EF9CDC6F5B83}"/>
              </a:ext>
            </a:extLst>
          </p:cNvPr>
          <p:cNvSpPr txBox="1"/>
          <p:nvPr/>
        </p:nvSpPr>
        <p:spPr>
          <a:xfrm>
            <a:off x="581671" y="2388120"/>
            <a:ext cx="5354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1,148,060.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0B229-A68B-BB0F-EB46-D79283695D3D}"/>
              </a:ext>
            </a:extLst>
          </p:cNvPr>
          <p:cNvSpPr txBox="1"/>
          <p:nvPr/>
        </p:nvSpPr>
        <p:spPr>
          <a:xfrm>
            <a:off x="602566" y="3333780"/>
            <a:ext cx="5037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688,494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D558A-EC93-DCAF-2B67-3357FD30B93D}"/>
              </a:ext>
            </a:extLst>
          </p:cNvPr>
          <p:cNvSpPr txBox="1"/>
          <p:nvPr/>
        </p:nvSpPr>
        <p:spPr>
          <a:xfrm>
            <a:off x="602566" y="4216051"/>
            <a:ext cx="439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424,982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700A1-FC1B-E424-9C7C-FC7C7FC46F93}"/>
              </a:ext>
            </a:extLst>
          </p:cNvPr>
          <p:cNvSpPr txBox="1"/>
          <p:nvPr/>
        </p:nvSpPr>
        <p:spPr>
          <a:xfrm>
            <a:off x="1217150" y="2745772"/>
            <a:ext cx="53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751,731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644772-2F13-C51A-D132-CBC618E3F898}"/>
              </a:ext>
            </a:extLst>
          </p:cNvPr>
          <p:cNvSpPr txBox="1"/>
          <p:nvPr/>
        </p:nvSpPr>
        <p:spPr>
          <a:xfrm>
            <a:off x="1217150" y="3014477"/>
            <a:ext cx="53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396,330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CE6505-B0F3-9841-97A1-2A3B1B22D16F}"/>
              </a:ext>
            </a:extLst>
          </p:cNvPr>
          <p:cNvSpPr txBox="1"/>
          <p:nvPr/>
        </p:nvSpPr>
        <p:spPr>
          <a:xfrm>
            <a:off x="1119053" y="3647724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442,957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B589AF-13E7-8BC3-5421-1A0850E8E1DC}"/>
              </a:ext>
            </a:extLst>
          </p:cNvPr>
          <p:cNvSpPr txBox="1"/>
          <p:nvPr/>
        </p:nvSpPr>
        <p:spPr>
          <a:xfrm>
            <a:off x="1119052" y="3923880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245,537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8914AF-B8EA-A3FC-EAB7-892F9C8D18CB}"/>
              </a:ext>
            </a:extLst>
          </p:cNvPr>
          <p:cNvSpPr txBox="1"/>
          <p:nvPr/>
        </p:nvSpPr>
        <p:spPr>
          <a:xfrm>
            <a:off x="1119427" y="4507337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245,349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BFCB6E-A24A-DA7B-BF61-1FF4DE8ED4C4}"/>
              </a:ext>
            </a:extLst>
          </p:cNvPr>
          <p:cNvSpPr txBox="1"/>
          <p:nvPr/>
        </p:nvSpPr>
        <p:spPr>
          <a:xfrm>
            <a:off x="1119426" y="4782349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 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179,633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74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47BB1A-9746-8A44-8801-69B019AEE9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cxnSp>
        <p:nvCxnSpPr>
          <p:cNvPr id="15" name="Straight Arrow Connector 14">
            <a:hlinkClick r:id="rId3" action="ppaction://hlinksldjump"/>
            <a:extLst>
              <a:ext uri="{FF2B5EF4-FFF2-40B4-BE49-F238E27FC236}">
                <a16:creationId xmlns:a16="http://schemas.microsoft.com/office/drawing/2014/main" id="{830C2333-0582-D2A8-E852-66E29B0099C3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31C56B-DAA0-BDD4-4418-8F2475B311AC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C7F34-0B09-F31E-A34A-543BED5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691" y="555366"/>
            <a:ext cx="3477110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Placeholder 13">
            <a:hlinkClick r:id="rId5" action="ppaction://hlinksldjump"/>
            <a:extLst>
              <a:ext uri="{FF2B5EF4-FFF2-40B4-BE49-F238E27FC236}">
                <a16:creationId xmlns:a16="http://schemas.microsoft.com/office/drawing/2014/main" id="{FD328ADC-DD25-053F-D693-F052B5B87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6" b="15806"/>
          <a:stretch/>
        </p:blipFill>
        <p:spPr>
          <a:xfrm>
            <a:off x="-861994" y="524433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13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153CD79B-8286-F633-F2B9-C635D5E69848}"/>
              </a:ext>
            </a:extLst>
          </p:cNvPr>
          <p:cNvSpPr txBox="1">
            <a:spLocks/>
          </p:cNvSpPr>
          <p:nvPr/>
        </p:nvSpPr>
        <p:spPr>
          <a:xfrm>
            <a:off x="-3355359" y="523134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C0D9D807-15A5-0299-441D-9E76D5526184}"/>
              </a:ext>
            </a:extLst>
          </p:cNvPr>
          <p:cNvSpPr txBox="1">
            <a:spLocks/>
          </p:cNvSpPr>
          <p:nvPr/>
        </p:nvSpPr>
        <p:spPr>
          <a:xfrm>
            <a:off x="-5765651" y="5254571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Picture Placeholder 6">
            <a:hlinkClick r:id="rId11" action="ppaction://hlinksldjump"/>
            <a:extLst>
              <a:ext uri="{FF2B5EF4-FFF2-40B4-BE49-F238E27FC236}">
                <a16:creationId xmlns:a16="http://schemas.microsoft.com/office/drawing/2014/main" id="{2F8415AE-0632-D4AF-1BA7-8BD7B9BBC86D}"/>
              </a:ext>
            </a:extLst>
          </p:cNvPr>
          <p:cNvSpPr txBox="1">
            <a:spLocks/>
          </p:cNvSpPr>
          <p:nvPr/>
        </p:nvSpPr>
        <p:spPr>
          <a:xfrm>
            <a:off x="-8064476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Picture Placeholder 6">
            <a:hlinkClick r:id="rId13" action="ppaction://hlinksldjump"/>
            <a:extLst>
              <a:ext uri="{FF2B5EF4-FFF2-40B4-BE49-F238E27FC236}">
                <a16:creationId xmlns:a16="http://schemas.microsoft.com/office/drawing/2014/main" id="{F029C196-16D9-24AC-35DF-7D2DC4E1CF50}"/>
              </a:ext>
            </a:extLst>
          </p:cNvPr>
          <p:cNvSpPr txBox="1">
            <a:spLocks/>
          </p:cNvSpPr>
          <p:nvPr/>
        </p:nvSpPr>
        <p:spPr>
          <a:xfrm>
            <a:off x="-10363300" y="5254571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4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A9157-EDFE-B13F-4AA6-8995B3BB47D7}"/>
              </a:ext>
            </a:extLst>
          </p:cNvPr>
          <p:cNvSpPr/>
          <p:nvPr/>
        </p:nvSpPr>
        <p:spPr>
          <a:xfrm>
            <a:off x="419097" y="188817"/>
            <a:ext cx="5442334" cy="1754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DADDF-8D58-268D-2627-70278E847069}"/>
              </a:ext>
            </a:extLst>
          </p:cNvPr>
          <p:cNvSpPr txBox="1"/>
          <p:nvPr/>
        </p:nvSpPr>
        <p:spPr>
          <a:xfrm>
            <a:off x="419096" y="228417"/>
            <a:ext cx="5221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]),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average_order_size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average_order_size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7AA27F-2EDB-F9AA-3D56-9C4288EEB64A}"/>
              </a:ext>
            </a:extLst>
          </p:cNvPr>
          <p:cNvSpPr/>
          <p:nvPr/>
        </p:nvSpPr>
        <p:spPr>
          <a:xfrm>
            <a:off x="419098" y="2039111"/>
            <a:ext cx="4778544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309F4-536F-9291-263B-5FEB2259B703}"/>
              </a:ext>
            </a:extLst>
          </p:cNvPr>
          <p:cNvSpPr txBox="1"/>
          <p:nvPr/>
        </p:nvSpPr>
        <p:spPr>
          <a:xfrm>
            <a:off x="574713" y="2167152"/>
            <a:ext cx="4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Order Size by Customer Segment: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D0FF-7A0B-5F13-DF51-B16E399F4802}"/>
              </a:ext>
            </a:extLst>
          </p:cNvPr>
          <p:cNvSpPr txBox="1"/>
          <p:nvPr/>
        </p:nvSpPr>
        <p:spPr>
          <a:xfrm>
            <a:off x="602565" y="2686653"/>
            <a:ext cx="43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 Segment has the highest average order size at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475.37.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FE1A97-CAA0-4D7B-E955-438A305B7E72}"/>
              </a:ext>
            </a:extLst>
          </p:cNvPr>
          <p:cNvSpPr txBox="1"/>
          <p:nvPr/>
        </p:nvSpPr>
        <p:spPr>
          <a:xfrm>
            <a:off x="574713" y="3493537"/>
            <a:ext cx="43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Segment follows with an average order size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461.77.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73F5C-73C7-7116-759B-727A9B579655}"/>
              </a:ext>
            </a:extLst>
          </p:cNvPr>
          <p:cNvSpPr txBox="1"/>
          <p:nvPr/>
        </p:nvSpPr>
        <p:spPr>
          <a:xfrm>
            <a:off x="602565" y="4354055"/>
            <a:ext cx="433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Segment has an average order size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452.53.</a:t>
            </a:r>
          </a:p>
        </p:txBody>
      </p:sp>
    </p:spTree>
    <p:extLst>
      <p:ext uri="{BB962C8B-B14F-4D97-AF65-F5344CB8AC3E}">
        <p14:creationId xmlns:p14="http://schemas.microsoft.com/office/powerpoint/2010/main" val="4200326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C235EA-002A-DD09-F1F2-AE8C4888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r="2932"/>
          <a:stretch/>
        </p:blipFill>
        <p:spPr>
          <a:xfrm>
            <a:off x="7876691" y="555366"/>
            <a:ext cx="3477110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22B200AA-B58E-7763-9E9A-981B5F626D51}"/>
              </a:ext>
            </a:extLst>
          </p:cNvPr>
          <p:cNvSpPr txBox="1">
            <a:spLocks/>
          </p:cNvSpPr>
          <p:nvPr/>
        </p:nvSpPr>
        <p:spPr>
          <a:xfrm>
            <a:off x="-942964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74336AC9-5078-28B5-A9C6-B965118AE7D5}"/>
              </a:ext>
            </a:extLst>
          </p:cNvPr>
          <p:cNvSpPr txBox="1">
            <a:spLocks/>
          </p:cNvSpPr>
          <p:nvPr/>
        </p:nvSpPr>
        <p:spPr>
          <a:xfrm>
            <a:off x="-3330012" y="530801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489C8121-0408-8EC2-F4A2-859A33FC76C9}"/>
              </a:ext>
            </a:extLst>
          </p:cNvPr>
          <p:cNvSpPr txBox="1">
            <a:spLocks/>
          </p:cNvSpPr>
          <p:nvPr/>
        </p:nvSpPr>
        <p:spPr>
          <a:xfrm>
            <a:off x="-5759831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Picture Placeholder 6">
            <a:hlinkClick r:id="rId11" action="ppaction://hlinksldjump"/>
            <a:extLst>
              <a:ext uri="{FF2B5EF4-FFF2-40B4-BE49-F238E27FC236}">
                <a16:creationId xmlns:a16="http://schemas.microsoft.com/office/drawing/2014/main" id="{273C2F62-1412-46BE-FF22-BB7E864697EF}"/>
              </a:ext>
            </a:extLst>
          </p:cNvPr>
          <p:cNvSpPr txBox="1">
            <a:spLocks/>
          </p:cNvSpPr>
          <p:nvPr/>
        </p:nvSpPr>
        <p:spPr>
          <a:xfrm>
            <a:off x="-8146879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228610-2864-C6DD-DC31-9C84488C363F}"/>
              </a:ext>
            </a:extLst>
          </p:cNvPr>
          <p:cNvSpPr/>
          <p:nvPr/>
        </p:nvSpPr>
        <p:spPr>
          <a:xfrm>
            <a:off x="653666" y="435874"/>
            <a:ext cx="5442334" cy="458734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16A9C7-1723-FE45-EDE1-1BA8BF637088}"/>
              </a:ext>
            </a:extLst>
          </p:cNvPr>
          <p:cNvSpPr txBox="1"/>
          <p:nvPr/>
        </p:nvSpPr>
        <p:spPr>
          <a:xfrm>
            <a:off x="707744" y="662552"/>
            <a:ext cx="53106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Type],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Customer_Count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100.0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2)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 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Type];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5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BE821-D8A6-AFFD-B430-F0DDCF4FC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95" y="636037"/>
            <a:ext cx="3038899" cy="4496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7E36F092-8885-3973-E615-5E3B085492FE}"/>
              </a:ext>
            </a:extLst>
          </p:cNvPr>
          <p:cNvSpPr txBox="1">
            <a:spLocks/>
          </p:cNvSpPr>
          <p:nvPr/>
        </p:nvSpPr>
        <p:spPr>
          <a:xfrm>
            <a:off x="-1000347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DCC2F1BD-6628-7010-BFF1-2137B7B33C3A}"/>
              </a:ext>
            </a:extLst>
          </p:cNvPr>
          <p:cNvSpPr txBox="1">
            <a:spLocks/>
          </p:cNvSpPr>
          <p:nvPr/>
        </p:nvSpPr>
        <p:spPr>
          <a:xfrm>
            <a:off x="-3401534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C1012CD4-A2A8-339B-46F0-4481FFFCF352}"/>
              </a:ext>
            </a:extLst>
          </p:cNvPr>
          <p:cNvSpPr txBox="1">
            <a:spLocks/>
          </p:cNvSpPr>
          <p:nvPr/>
        </p:nvSpPr>
        <p:spPr>
          <a:xfrm>
            <a:off x="-5784625" y="522004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6A73D-A1FB-0A1D-8685-5AF049FA5382}"/>
              </a:ext>
            </a:extLst>
          </p:cNvPr>
          <p:cNvSpPr/>
          <p:nvPr/>
        </p:nvSpPr>
        <p:spPr>
          <a:xfrm>
            <a:off x="803777" y="919289"/>
            <a:ext cx="5442334" cy="350776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587557-D316-C58A-5FA5-EB4E6E99C104}"/>
              </a:ext>
            </a:extLst>
          </p:cNvPr>
          <p:cNvSpPr txBox="1"/>
          <p:nvPr/>
        </p:nvSpPr>
        <p:spPr>
          <a:xfrm>
            <a:off x="857855" y="1145967"/>
            <a:ext cx="53106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 * 100.0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2)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Segment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 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1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9" name="TextBox 28">
            <a:hlinkClick r:id="rId4" action="ppaction://hlinksldjump"/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cxnSp>
        <p:nvCxnSpPr>
          <p:cNvPr id="19" name="Straight Arrow Connector 18">
            <a:hlinkClick r:id="rId5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50636-F1D7-3309-75F3-CCDFECB20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168" y="589756"/>
            <a:ext cx="4277322" cy="4553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Picture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D1E2423F-36CB-015E-35D4-4213BE6FA846}"/>
              </a:ext>
            </a:extLst>
          </p:cNvPr>
          <p:cNvSpPr txBox="1">
            <a:spLocks/>
          </p:cNvSpPr>
          <p:nvPr/>
        </p:nvSpPr>
        <p:spPr>
          <a:xfrm>
            <a:off x="-850605" y="523121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Picture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04A9C252-5AD1-0D72-8C76-BE191BDD2322}"/>
              </a:ext>
            </a:extLst>
          </p:cNvPr>
          <p:cNvSpPr txBox="1">
            <a:spLocks/>
          </p:cNvSpPr>
          <p:nvPr/>
        </p:nvSpPr>
        <p:spPr>
          <a:xfrm>
            <a:off x="-3238596" y="523121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702EC9-71AC-6775-4504-2702F13B845E}"/>
              </a:ext>
            </a:extLst>
          </p:cNvPr>
          <p:cNvSpPr/>
          <p:nvPr/>
        </p:nvSpPr>
        <p:spPr>
          <a:xfrm>
            <a:off x="154234" y="166335"/>
            <a:ext cx="6422829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9BA64-1C65-B74A-D508-564F967BE6F6}"/>
              </a:ext>
            </a:extLst>
          </p:cNvPr>
          <p:cNvSpPr txBox="1"/>
          <p:nvPr/>
        </p:nvSpPr>
        <p:spPr>
          <a:xfrm>
            <a:off x="434156" y="533008"/>
            <a:ext cx="62686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RankedShipping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mode],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id])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ROW_NUMBER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BY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id])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mode])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mode],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RankedShipping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 = 1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87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5D7ABE-8278-5F04-91B9-CDCD5584C89A}"/>
              </a:ext>
            </a:extLst>
          </p:cNvPr>
          <p:cNvSpPr/>
          <p:nvPr/>
        </p:nvSpPr>
        <p:spPr>
          <a:xfrm>
            <a:off x="6916109" y="222320"/>
            <a:ext cx="4808517" cy="469184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BD3914B6-4C56-3ADC-68DA-62B996DE8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r="9493"/>
          <a:stretch>
            <a:fillRect/>
          </a:stretch>
        </p:blipFill>
        <p:spPr>
          <a:xfrm>
            <a:off x="-946236" y="530967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6FE96-27F4-C790-A5B3-3EF5F99ADB90}"/>
              </a:ext>
            </a:extLst>
          </p:cNvPr>
          <p:cNvSpPr/>
          <p:nvPr/>
        </p:nvSpPr>
        <p:spPr>
          <a:xfrm>
            <a:off x="154234" y="166335"/>
            <a:ext cx="6422829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647A1-6F6B-5394-18FE-3C1628E6DC58}"/>
              </a:ext>
            </a:extLst>
          </p:cNvPr>
          <p:cNvSpPr txBox="1"/>
          <p:nvPr/>
        </p:nvSpPr>
        <p:spPr>
          <a:xfrm>
            <a:off x="419099" y="392679"/>
            <a:ext cx="6268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WITH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RankedSubCategories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endParaRPr lang="en-US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SELECT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[Sub-Category],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SUM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Sales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Total_Sales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ROW_NUMBER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()</a:t>
            </a:r>
            <a:r>
              <a:rPr lang="en-US" b="1" dirty="0">
                <a:solidFill>
                  <a:srgbClr val="29C7FF"/>
                </a:solidFill>
                <a:cs typeface="Times New Roman" panose="02020603050405020304" pitchFamily="18" charset="0"/>
              </a:rPr>
              <a:t> OVER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PARTITION BY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ORDER </a:t>
            </a:r>
            <a:r>
              <a:rPr lang="en-US" sz="2000" b="1" dirty="0">
                <a:solidFill>
                  <a:srgbClr val="29C7FF"/>
                </a:solidFill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SUM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Sales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DESC)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Rank</a:t>
            </a:r>
            <a:endParaRPr lang="en-US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GROUP BY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Segment, [Sub-Category])</a:t>
            </a: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Segment,</a:t>
            </a:r>
          </a:p>
          <a:p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[Sub-Category],</a:t>
            </a:r>
          </a:p>
          <a:p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Total_Sales</a:t>
            </a:r>
            <a:endParaRPr lang="en-US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RankedSubCategories</a:t>
            </a:r>
            <a:endParaRPr lang="en-US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WHERE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Rank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1;</a:t>
            </a:r>
            <a:endParaRPr lang="en-US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71AA9832-F254-FFE8-093E-8D25FFEE0566}"/>
              </a:ext>
            </a:extLst>
          </p:cNvPr>
          <p:cNvSpPr txBox="1"/>
          <p:nvPr/>
        </p:nvSpPr>
        <p:spPr>
          <a:xfrm>
            <a:off x="2284229" y="5684505"/>
            <a:ext cx="47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2132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118832" y="617829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340885" y="6074112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51DE-670A-82E4-4B0D-8F202337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1" y="386220"/>
            <a:ext cx="3666794" cy="212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2E63A-33BA-C174-0B74-C819943F5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473" y="410483"/>
            <a:ext cx="3666795" cy="2062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FACCE-4E01-F557-A656-D5AD0B741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117" y="414000"/>
            <a:ext cx="3666792" cy="2062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6C66B9-853D-236A-D1AB-057850F02C92}"/>
              </a:ext>
            </a:extLst>
          </p:cNvPr>
          <p:cNvSpPr/>
          <p:nvPr/>
        </p:nvSpPr>
        <p:spPr>
          <a:xfrm>
            <a:off x="845932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2BE14-B3D9-965C-B889-62946B73AD17}"/>
              </a:ext>
            </a:extLst>
          </p:cNvPr>
          <p:cNvSpPr/>
          <p:nvPr/>
        </p:nvSpPr>
        <p:spPr>
          <a:xfrm>
            <a:off x="4667155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EC96F4-2B30-18F8-7F13-662059A31C4F}"/>
              </a:ext>
            </a:extLst>
          </p:cNvPr>
          <p:cNvSpPr/>
          <p:nvPr/>
        </p:nvSpPr>
        <p:spPr>
          <a:xfrm>
            <a:off x="8594780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F96D2-F0FC-B89B-04F7-F150065FFD89}"/>
              </a:ext>
            </a:extLst>
          </p:cNvPr>
          <p:cNvSpPr txBox="1"/>
          <p:nvPr/>
        </p:nvSpPr>
        <p:spPr>
          <a:xfrm>
            <a:off x="950578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E3B5F5-04B8-48D7-0CC2-1CB0F06734A7}"/>
              </a:ext>
            </a:extLst>
          </p:cNvPr>
          <p:cNvSpPr txBox="1"/>
          <p:nvPr/>
        </p:nvSpPr>
        <p:spPr>
          <a:xfrm>
            <a:off x="4891780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62624-2F31-FEC4-9A4D-039EDA2348F4}"/>
              </a:ext>
            </a:extLst>
          </p:cNvPr>
          <p:cNvSpPr txBox="1"/>
          <p:nvPr/>
        </p:nvSpPr>
        <p:spPr>
          <a:xfrm>
            <a:off x="8832982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CB6D8-F9AD-517F-1AE7-E433BFDAF5B3}"/>
              </a:ext>
            </a:extLst>
          </p:cNvPr>
          <p:cNvSpPr txBox="1"/>
          <p:nvPr/>
        </p:nvSpPr>
        <p:spPr>
          <a:xfrm>
            <a:off x="444500" y="3309147"/>
            <a:ext cx="111894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OrderMonth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cleaned_data2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,Segment),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Segment,OrderYear,OrderMonth,TotalSales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BY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OrderYear,Segment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Segment,OrderYear,OrderMonth,TotalSales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3 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Segment,TotalSales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endParaRPr lang="en-US" sz="2000" b="1" dirty="0">
              <a:solidFill>
                <a:srgbClr val="29C7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175EE-B657-426C-854A-3D5B183AE63A}"/>
              </a:ext>
            </a:extLst>
          </p:cNvPr>
          <p:cNvSpPr/>
          <p:nvPr/>
        </p:nvSpPr>
        <p:spPr>
          <a:xfrm>
            <a:off x="340885" y="3208273"/>
            <a:ext cx="11293024" cy="286232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26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508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64450" y="359036"/>
            <a:ext cx="6565959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months each year are September ,   November, and December.(Segment)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13F8-8888-ECD1-ED41-9CE5C4D4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73" y="232342"/>
            <a:ext cx="3479222" cy="4553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11495-6168-0B12-AF14-705A416D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74" y="4923662"/>
            <a:ext cx="3479222" cy="1705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E7EA4-4F31-5509-BC39-B7FE23AA57FC}"/>
              </a:ext>
            </a:extLst>
          </p:cNvPr>
          <p:cNvSpPr txBox="1"/>
          <p:nvPr/>
        </p:nvSpPr>
        <p:spPr>
          <a:xfrm>
            <a:off x="666303" y="1326284"/>
            <a:ext cx="3652639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1B212-88D1-58C5-D444-72F69322D931}"/>
              </a:ext>
            </a:extLst>
          </p:cNvPr>
          <p:cNvSpPr txBox="1"/>
          <p:nvPr/>
        </p:nvSpPr>
        <p:spPr>
          <a:xfrm>
            <a:off x="1038443" y="1866229"/>
            <a:ext cx="3652639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September: Back-to-school season.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0B0D1-0377-8F4E-E304-F95E3F94B2A9}"/>
              </a:ext>
            </a:extLst>
          </p:cNvPr>
          <p:cNvSpPr txBox="1"/>
          <p:nvPr/>
        </p:nvSpPr>
        <p:spPr>
          <a:xfrm>
            <a:off x="1038443" y="2324618"/>
            <a:ext cx="6565959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November and December: Holiday shopping and year-end promotions.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C1951-2C50-F6A3-B2F2-4D33365F5B47}"/>
              </a:ext>
            </a:extLst>
          </p:cNvPr>
          <p:cNvSpPr txBox="1"/>
          <p:nvPr/>
        </p:nvSpPr>
        <p:spPr>
          <a:xfrm>
            <a:off x="616858" y="2904187"/>
            <a:ext cx="3652639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Boost Sales: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57072A-0C47-A4CE-88E6-6445CBC1F6D3}"/>
              </a:ext>
            </a:extLst>
          </p:cNvPr>
          <p:cNvSpPr txBox="1"/>
          <p:nvPr/>
        </p:nvSpPr>
        <p:spPr>
          <a:xfrm>
            <a:off x="889819" y="3538695"/>
            <a:ext cx="5659837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Marketing: Focus campaigns during these months.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E34DF-C046-4CDE-2929-86E1C72DADAD}"/>
              </a:ext>
            </a:extLst>
          </p:cNvPr>
          <p:cNvSpPr txBox="1"/>
          <p:nvPr/>
        </p:nvSpPr>
        <p:spPr>
          <a:xfrm>
            <a:off x="889819" y="4003701"/>
            <a:ext cx="6138302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Discounts: Use limited-time deals to encourage purchases.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22F2E-6EBA-7487-B0F2-AB873ECB48CC}"/>
              </a:ext>
            </a:extLst>
          </p:cNvPr>
          <p:cNvSpPr txBox="1"/>
          <p:nvPr/>
        </p:nvSpPr>
        <p:spPr>
          <a:xfrm>
            <a:off x="889819" y="4468707"/>
            <a:ext cx="6138302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Inventory: Stock up on popular products.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C0F0A-B78D-9EC2-D1BA-57896D8767D7}"/>
              </a:ext>
            </a:extLst>
          </p:cNvPr>
          <p:cNvSpPr txBox="1"/>
          <p:nvPr/>
        </p:nvSpPr>
        <p:spPr>
          <a:xfrm>
            <a:off x="889819" y="4933713"/>
            <a:ext cx="613830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 Customers: Use personalized offers to encourage repeat purchases.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4A5C81-9175-FA3D-3BD6-10BF607D592A}"/>
              </a:ext>
            </a:extLst>
          </p:cNvPr>
          <p:cNvSpPr txBox="1"/>
          <p:nvPr/>
        </p:nvSpPr>
        <p:spPr>
          <a:xfrm>
            <a:off x="889819" y="5539943"/>
            <a:ext cx="613830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Online Presence: Promote offers through social media and email.</a:t>
            </a:r>
          </a:p>
        </p:txBody>
      </p:sp>
      <p:cxnSp>
        <p:nvCxnSpPr>
          <p:cNvPr id="21" name="Straight Arrow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155F077D-0785-D0CF-6A6F-30FD5A739C4A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24BF8-0F80-C1AA-3847-41CA4407358B}"/>
              </a:ext>
            </a:extLst>
          </p:cNvPr>
          <p:cNvSpPr/>
          <p:nvPr/>
        </p:nvSpPr>
        <p:spPr>
          <a:xfrm>
            <a:off x="596372" y="1339512"/>
            <a:ext cx="6840014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F420B-7763-85B9-1DBA-7BDB73C35A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D2246FE-65E2-26A2-FDA0-D4A60B2628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4" b="23804"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421D253-CF77-8273-3781-0F7BA8D672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5" name="Picture Placeholder 4">
            <a:hlinkClick r:id="rId4" action="ppaction://hlinksldjump"/>
            <a:extLst>
              <a:ext uri="{FF2B5EF4-FFF2-40B4-BE49-F238E27FC236}">
                <a16:creationId xmlns:a16="http://schemas.microsoft.com/office/drawing/2014/main" id="{3DBAB7BE-FB93-25FB-B6E9-5D56C6D8A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6" b="27096"/>
          <a:stretch/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5E0899-DABC-1BD2-6CF8-F6448B59E8EE}"/>
              </a:ext>
            </a:extLst>
          </p:cNvPr>
          <p:cNvSpPr txBox="1"/>
          <p:nvPr/>
        </p:nvSpPr>
        <p:spPr>
          <a:xfrm>
            <a:off x="1839432" y="568450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FFD9F-76A0-4879-BD10-89D92D51F24D}"/>
              </a:ext>
            </a:extLst>
          </p:cNvPr>
          <p:cNvSpPr txBox="1"/>
          <p:nvPr/>
        </p:nvSpPr>
        <p:spPr>
          <a:xfrm>
            <a:off x="2258136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C8E6C-D4BC-DFD6-5CBD-581F7314E28C}"/>
              </a:ext>
            </a:extLst>
          </p:cNvPr>
          <p:cNvSpPr txBox="1"/>
          <p:nvPr/>
        </p:nvSpPr>
        <p:spPr>
          <a:xfrm>
            <a:off x="2676840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4C4EE-59FB-C319-15C9-E38B27852A4A}"/>
              </a:ext>
            </a:extLst>
          </p:cNvPr>
          <p:cNvSpPr txBox="1"/>
          <p:nvPr/>
        </p:nvSpPr>
        <p:spPr>
          <a:xfrm>
            <a:off x="72544" y="391108"/>
            <a:ext cx="35337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PRODDUCT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CATEOGRY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4B1C8-9798-8051-965B-DA1A6FDBC564}"/>
              </a:ext>
            </a:extLst>
          </p:cNvPr>
          <p:cNvGrpSpPr/>
          <p:nvPr/>
        </p:nvGrpSpPr>
        <p:grpSpPr>
          <a:xfrm>
            <a:off x="599309" y="2599557"/>
            <a:ext cx="1895430" cy="569387"/>
            <a:chOff x="3034091" y="2444829"/>
            <a:chExt cx="1895430" cy="5693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FAE90C-230E-1536-C918-9B5AC92A8819}"/>
                </a:ext>
              </a:extLst>
            </p:cNvPr>
            <p:cNvSpPr txBox="1"/>
            <p:nvPr/>
          </p:nvSpPr>
          <p:spPr>
            <a:xfrm>
              <a:off x="3034091" y="2444829"/>
              <a:ext cx="17874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1EC52-C227-A95F-6605-C78B46B72137}"/>
                </a:ext>
              </a:extLst>
            </p:cNvPr>
            <p:cNvSpPr txBox="1"/>
            <p:nvPr/>
          </p:nvSpPr>
          <p:spPr>
            <a:xfrm>
              <a:off x="3142032" y="2706439"/>
              <a:ext cx="1787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21" name="Straight Arrow Connector 20">
            <a:hlinkClick r:id="rId6" action="ppaction://hlinksldjump"/>
            <a:extLst>
              <a:ext uri="{FF2B5EF4-FFF2-40B4-BE49-F238E27FC236}">
                <a16:creationId xmlns:a16="http://schemas.microsoft.com/office/drawing/2014/main" id="{82D0F916-4C43-FB0D-F130-4DF1447BD802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hlinkClick r:id="rId4" action="ppaction://hlinksldjump"/>
            <a:extLst>
              <a:ext uri="{FF2B5EF4-FFF2-40B4-BE49-F238E27FC236}">
                <a16:creationId xmlns:a16="http://schemas.microsoft.com/office/drawing/2014/main" id="{D4312200-A497-4CB5-C017-6BA1DF904450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E693E-B43B-16E0-2C20-42BB416FA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" b="2876"/>
          <a:stretch/>
        </p:blipFill>
        <p:spPr>
          <a:xfrm>
            <a:off x="7715716" y="638563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20F3C358-7313-F58E-D038-72C0A2260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5706405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19B61A04-A7EA-ECA7-18AE-A7E5E8C6F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8107592" y="521809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18A7D7-F375-2DBC-F382-71B4330E5913}"/>
              </a:ext>
            </a:extLst>
          </p:cNvPr>
          <p:cNvSpPr txBox="1"/>
          <p:nvPr/>
        </p:nvSpPr>
        <p:spPr>
          <a:xfrm>
            <a:off x="942509" y="1735591"/>
            <a:ext cx="42464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</a:rPr>
              <a:t>select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    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FF"/>
                </a:solidFill>
              </a:rPr>
              <a:t>round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rgbClr val="FF00FF"/>
                </a:solidFill>
              </a:rPr>
              <a:t>sum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808080"/>
                </a:solidFill>
              </a:rPr>
              <a:t>),</a:t>
            </a: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rgbClr val="808080"/>
                </a:solidFill>
              </a:rPr>
              <a:t>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</a:t>
            </a:r>
            <a:r>
              <a:rPr lang="en-US" sz="2000" b="1" dirty="0" err="1">
                <a:solidFill>
                  <a:srgbClr val="000000"/>
                </a:solidFill>
              </a:rPr>
              <a:t>_</a:t>
            </a:r>
            <a:r>
              <a:rPr lang="en-US" sz="2000" b="1" dirty="0" err="1">
                <a:solidFill>
                  <a:schemeClr val="bg1"/>
                </a:solidFill>
              </a:rPr>
              <a:t>Sales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29C7FF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group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order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</a:t>
            </a:r>
            <a:r>
              <a:rPr lang="en-US" sz="2000" b="1" dirty="0" err="1">
                <a:solidFill>
                  <a:srgbClr val="000000"/>
                </a:solidFill>
              </a:rPr>
              <a:t>_</a:t>
            </a:r>
            <a:r>
              <a:rPr lang="en-US" sz="2000" b="1" dirty="0" err="1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desc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1B8E-42A4-FC3B-64AC-0FCBBD85A2C0}"/>
              </a:ext>
            </a:extLst>
          </p:cNvPr>
          <p:cNvSpPr/>
          <p:nvPr/>
        </p:nvSpPr>
        <p:spPr>
          <a:xfrm>
            <a:off x="904702" y="1667423"/>
            <a:ext cx="4284244" cy="184998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5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319" y="-18250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577627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20905198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3421332" y="20775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3998133" y="998689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470199" y="177899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755864" y="288964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76818" y="393538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625013" y="495953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31F50-D2F8-C484-DD24-43FEE4418CF4}"/>
              </a:ext>
            </a:extLst>
          </p:cNvPr>
          <p:cNvSpPr txBox="1"/>
          <p:nvPr/>
        </p:nvSpPr>
        <p:spPr>
          <a:xfrm>
            <a:off x="6944923" y="-36500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0BEB6-361C-9F70-82E7-089D25B4515A}"/>
              </a:ext>
            </a:extLst>
          </p:cNvPr>
          <p:cNvSpPr txBox="1"/>
          <p:nvPr/>
        </p:nvSpPr>
        <p:spPr>
          <a:xfrm>
            <a:off x="7599257" y="2251181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84592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13EA9CA-895A-B925-9EBA-B14589B924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991CFF-283F-A663-3DDA-23F7AC5E49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E9ECFE88-B485-90CF-91A9-20C848375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8" b="23788"/>
          <a:stretch/>
        </p:blipFill>
        <p:spPr>
          <a:xfrm>
            <a:off x="-894030" y="5189498"/>
            <a:ext cx="2200940" cy="127590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E5D30-CAA2-78F2-8CBD-8BF3C2F697A1}"/>
              </a:ext>
            </a:extLst>
          </p:cNvPr>
          <p:cNvSpPr txBox="1"/>
          <p:nvPr/>
        </p:nvSpPr>
        <p:spPr>
          <a:xfrm>
            <a:off x="1839432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E12BA-0C7D-179B-0256-E725A73A5877}"/>
              </a:ext>
            </a:extLst>
          </p:cNvPr>
          <p:cNvSpPr txBox="1"/>
          <p:nvPr/>
        </p:nvSpPr>
        <p:spPr>
          <a:xfrm>
            <a:off x="2258136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27883-47AF-EDE7-1BF6-8923B066F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96252-AAA5-B89A-86F6-FE07732754AF}"/>
              </a:ext>
            </a:extLst>
          </p:cNvPr>
          <p:cNvSpPr txBox="1"/>
          <p:nvPr/>
        </p:nvSpPr>
        <p:spPr>
          <a:xfrm>
            <a:off x="-336641" y="587099"/>
            <a:ext cx="54227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PRODDUCT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SUB-CATEOGRY</a:t>
            </a:r>
          </a:p>
          <a:p>
            <a:pPr algn="r"/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" name="Straight Arrow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FC876DB7-E571-9339-59E0-97AC61077B85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959724-2715-314A-78A8-F021598FF37E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9969E-639E-271A-C88A-A5988FF35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" b="2180"/>
          <a:stretch/>
        </p:blipFill>
        <p:spPr>
          <a:xfrm>
            <a:off x="7859780" y="638558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54D7E2F-EF41-3C49-410A-4ADB6128C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3295217" y="517637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8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1ED11080-AF88-38EF-27C6-FCDE02941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5696404" y="516325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7DF23-35B7-6ED0-63E4-A2385D4918B0}"/>
              </a:ext>
            </a:extLst>
          </p:cNvPr>
          <p:cNvSpPr txBox="1"/>
          <p:nvPr/>
        </p:nvSpPr>
        <p:spPr>
          <a:xfrm>
            <a:off x="471052" y="1955920"/>
            <a:ext cx="6917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</a:rPr>
              <a:t>select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[</a:t>
            </a:r>
            <a:r>
              <a:rPr lang="en-US" sz="2000" b="1" dirty="0">
                <a:solidFill>
                  <a:schemeClr val="bg1"/>
                </a:solidFill>
              </a:rPr>
              <a:t>sub-category</a:t>
            </a:r>
            <a:r>
              <a:rPr lang="en-US" sz="2000" b="1" dirty="0">
                <a:solidFill>
                  <a:srgbClr val="000000"/>
                </a:solidFill>
              </a:rPr>
              <a:t>]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FF"/>
                </a:solidFill>
              </a:rPr>
              <a:t>round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rgbClr val="FF00FF"/>
                </a:solidFill>
              </a:rPr>
              <a:t>sum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808080"/>
                </a:solidFill>
              </a:rPr>
              <a:t>),</a:t>
            </a: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rgbClr val="808080"/>
                </a:solidFill>
              </a:rPr>
              <a:t>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Total_Sales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   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FF"/>
                </a:solidFill>
              </a:rPr>
              <a:t>DENSE_RANK</a:t>
            </a:r>
            <a:r>
              <a:rPr lang="en-US" sz="2000" b="1" dirty="0">
                <a:solidFill>
                  <a:srgbClr val="808080"/>
                </a:solidFill>
              </a:rPr>
              <a:t>()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over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rgbClr val="29C7FF"/>
                </a:solidFill>
              </a:rPr>
              <a:t>partition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order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FF"/>
                </a:solidFill>
              </a:rPr>
              <a:t>round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rgbClr val="FF00FF"/>
                </a:solidFill>
              </a:rPr>
              <a:t>sum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808080"/>
                </a:solidFill>
              </a:rPr>
              <a:t>),</a:t>
            </a: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rgbClr val="808080"/>
                </a:solidFill>
              </a:rPr>
              <a:t>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desc</a:t>
            </a:r>
            <a:r>
              <a:rPr lang="en-US" sz="2000" b="1" dirty="0">
                <a:solidFill>
                  <a:srgbClr val="808080"/>
                </a:solidFill>
              </a:rPr>
              <a:t>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as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Sales_Rank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29C7FF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group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[</a:t>
            </a:r>
            <a:r>
              <a:rPr lang="en-US" sz="2000" b="1" dirty="0">
                <a:solidFill>
                  <a:schemeClr val="bg1"/>
                </a:solidFill>
              </a:rPr>
              <a:t>Sub-Category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order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category</a:t>
            </a:r>
            <a:r>
              <a:rPr lang="en-US" sz="2000" b="1" dirty="0" err="1">
                <a:solidFill>
                  <a:srgbClr val="808080"/>
                </a:solidFill>
              </a:rPr>
              <a:t>,</a:t>
            </a:r>
            <a:r>
              <a:rPr lang="en-US" sz="2000" b="1" dirty="0" err="1">
                <a:solidFill>
                  <a:schemeClr val="bg1"/>
                </a:solidFill>
              </a:rPr>
              <a:t>Sales_Rank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C8967-0FC5-1F64-7E70-509A13A80D6F}"/>
              </a:ext>
            </a:extLst>
          </p:cNvPr>
          <p:cNvSpPr/>
          <p:nvPr/>
        </p:nvSpPr>
        <p:spPr>
          <a:xfrm>
            <a:off x="232621" y="2038589"/>
            <a:ext cx="5747538" cy="247187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32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6F224-BB6B-9DFA-6D15-6E2C650CA239}"/>
              </a:ext>
            </a:extLst>
          </p:cNvPr>
          <p:cNvSpPr txBox="1"/>
          <p:nvPr/>
        </p:nvSpPr>
        <p:spPr>
          <a:xfrm>
            <a:off x="1839432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4158-83B8-DB03-B3EB-8B3CBB175358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743B2-B175-3F59-8213-ACEBD62E3BB4}"/>
              </a:ext>
            </a:extLst>
          </p:cNvPr>
          <p:cNvSpPr txBox="1"/>
          <p:nvPr/>
        </p:nvSpPr>
        <p:spPr>
          <a:xfrm>
            <a:off x="2676840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5F13A-1C82-7F88-22B5-B938590804F1}"/>
              </a:ext>
            </a:extLst>
          </p:cNvPr>
          <p:cNvSpPr txBox="1"/>
          <p:nvPr/>
        </p:nvSpPr>
        <p:spPr>
          <a:xfrm>
            <a:off x="5901070" y="4945841"/>
            <a:ext cx="542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Category performance</a:t>
            </a:r>
          </a:p>
        </p:txBody>
      </p:sp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E14C8-3A66-7B4D-9441-49B706D5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7661849" y="494049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F39C228B-6AB5-2804-0CB6-A2047C769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3151668" y="517667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6" name="Picture Placeholder 6">
            <a:hlinkClick r:id="rId6" action="ppaction://hlinksldjump"/>
            <a:extLst>
              <a:ext uri="{FF2B5EF4-FFF2-40B4-BE49-F238E27FC236}">
                <a16:creationId xmlns:a16="http://schemas.microsoft.com/office/drawing/2014/main" id="{18E9447E-A112-C9DE-B74D-DD4F234D4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850605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023C8-B8AD-B9E0-4CEE-3DDB57DB9DF8}"/>
              </a:ext>
            </a:extLst>
          </p:cNvPr>
          <p:cNvSpPr txBox="1"/>
          <p:nvPr/>
        </p:nvSpPr>
        <p:spPr>
          <a:xfrm>
            <a:off x="846862" y="724520"/>
            <a:ext cx="59681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DENSE_RANK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Sales_Rank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Sales_Rank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1F307-8F0E-AA14-88BC-7185E5ACF7D0}"/>
              </a:ext>
            </a:extLst>
          </p:cNvPr>
          <p:cNvSpPr/>
          <p:nvPr/>
        </p:nvSpPr>
        <p:spPr>
          <a:xfrm>
            <a:off x="750771" y="655082"/>
            <a:ext cx="5775157" cy="29317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9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5F13A-1C82-7F88-22B5-B938590804F1}"/>
              </a:ext>
            </a:extLst>
          </p:cNvPr>
          <p:cNvSpPr txBox="1"/>
          <p:nvPr/>
        </p:nvSpPr>
        <p:spPr>
          <a:xfrm>
            <a:off x="634096" y="895505"/>
            <a:ext cx="54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Avg sales by category</a:t>
            </a:r>
          </a:p>
        </p:txBody>
      </p:sp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916738" y="27381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2AA1E-9467-FC8F-7C42-25C7E3E2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84"/>
          <a:stretch/>
        </p:blipFill>
        <p:spPr>
          <a:xfrm>
            <a:off x="7761853" y="990382"/>
            <a:ext cx="3796051" cy="428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798FD-10B9-788E-D1A4-CA3F43EEFFA0}"/>
              </a:ext>
            </a:extLst>
          </p:cNvPr>
          <p:cNvSpPr txBox="1"/>
          <p:nvPr/>
        </p:nvSpPr>
        <p:spPr>
          <a:xfrm>
            <a:off x="799379" y="2061972"/>
            <a:ext cx="57067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avg_sales_per_order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avg_sales_per_order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pic>
        <p:nvPicPr>
          <p:cNvPr id="7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BE9A79EE-AE71-FAA2-B578-93470954D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891478" y="5271131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9E823-DF4A-673E-4BD2-38E9E126AC48}"/>
              </a:ext>
            </a:extLst>
          </p:cNvPr>
          <p:cNvSpPr/>
          <p:nvPr/>
        </p:nvSpPr>
        <p:spPr>
          <a:xfrm>
            <a:off x="731000" y="1858883"/>
            <a:ext cx="5775157" cy="29317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A9FDF-06A3-4A50-C76D-A848FC08E5BE}"/>
              </a:ext>
            </a:extLst>
          </p:cNvPr>
          <p:cNvSpPr txBox="1"/>
          <p:nvPr/>
        </p:nvSpPr>
        <p:spPr>
          <a:xfrm>
            <a:off x="172613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5E05-B575-DBF8-4E02-F3032C810F15}"/>
              </a:ext>
            </a:extLst>
          </p:cNvPr>
          <p:cNvSpPr txBox="1"/>
          <p:nvPr/>
        </p:nvSpPr>
        <p:spPr>
          <a:xfrm>
            <a:off x="2134344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68768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916738" y="27381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576657" y="6251503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E14C8-3A66-7B4D-9441-49B706D5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" b="1439"/>
          <a:stretch/>
        </p:blipFill>
        <p:spPr>
          <a:xfrm>
            <a:off x="576657" y="273810"/>
            <a:ext cx="3549757" cy="246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6E58F-0DFE-7FE8-7A57-1DB7665A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r="1419"/>
          <a:stretch/>
        </p:blipFill>
        <p:spPr>
          <a:xfrm>
            <a:off x="4257314" y="292962"/>
            <a:ext cx="3549775" cy="246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2AA1E-9467-FC8F-7C42-25C7E3E22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" b="2270"/>
          <a:stretch/>
        </p:blipFill>
        <p:spPr>
          <a:xfrm>
            <a:off x="7937990" y="338796"/>
            <a:ext cx="3796051" cy="2418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5AA153-C0C4-DAFC-781D-F1620310AB19}"/>
              </a:ext>
            </a:extLst>
          </p:cNvPr>
          <p:cNvSpPr/>
          <p:nvPr/>
        </p:nvSpPr>
        <p:spPr>
          <a:xfrm>
            <a:off x="8570394" y="2855553"/>
            <a:ext cx="2314958" cy="359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7591E-678F-7DFD-F193-B88A792940EC}"/>
              </a:ext>
            </a:extLst>
          </p:cNvPr>
          <p:cNvSpPr/>
          <p:nvPr/>
        </p:nvSpPr>
        <p:spPr>
          <a:xfrm>
            <a:off x="4601046" y="2846104"/>
            <a:ext cx="2493626" cy="3787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13E66-4D59-6FE7-E524-4F7AC5A97440}"/>
              </a:ext>
            </a:extLst>
          </p:cNvPr>
          <p:cNvSpPr/>
          <p:nvPr/>
        </p:nvSpPr>
        <p:spPr>
          <a:xfrm>
            <a:off x="1055710" y="2844237"/>
            <a:ext cx="2317755" cy="3787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9EE50-40E0-5489-A614-D09A433E9DAC}"/>
              </a:ext>
            </a:extLst>
          </p:cNvPr>
          <p:cNvSpPr txBox="1"/>
          <p:nvPr/>
        </p:nvSpPr>
        <p:spPr>
          <a:xfrm>
            <a:off x="9004896" y="2846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BB19E-08C4-1AF3-92A5-C98D5D1D9721}"/>
              </a:ext>
            </a:extLst>
          </p:cNvPr>
          <p:cNvSpPr txBox="1"/>
          <p:nvPr/>
        </p:nvSpPr>
        <p:spPr>
          <a:xfrm>
            <a:off x="5096481" y="2846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Supplies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C9F0D-84FD-C667-31E8-7FBF3E005F31}"/>
              </a:ext>
            </a:extLst>
          </p:cNvPr>
          <p:cNvSpPr txBox="1"/>
          <p:nvPr/>
        </p:nvSpPr>
        <p:spPr>
          <a:xfrm>
            <a:off x="1431960" y="285368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49F87-5C63-E514-8C24-528534AF8B9B}"/>
              </a:ext>
            </a:extLst>
          </p:cNvPr>
          <p:cNvSpPr/>
          <p:nvPr/>
        </p:nvSpPr>
        <p:spPr>
          <a:xfrm>
            <a:off x="225382" y="3398630"/>
            <a:ext cx="11293024" cy="286232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140BDD-949A-B97B-4148-9852E5B63D1C}"/>
              </a:ext>
            </a:extLst>
          </p:cNvPr>
          <p:cNvSpPr txBox="1"/>
          <p:nvPr/>
        </p:nvSpPr>
        <p:spPr>
          <a:xfrm>
            <a:off x="336885" y="3429000"/>
            <a:ext cx="103375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 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OrderMonth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cleaned_data2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Category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 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OrderMonth, TotalSales,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RANK()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PARTITION BY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Category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DESC) 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Category, OrderYear, OrderMonth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WHERE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 &lt;= 3   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Category, TotalSales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6F224-BB6B-9DFA-6D15-6E2C650CA239}"/>
              </a:ext>
            </a:extLst>
          </p:cNvPr>
          <p:cNvSpPr txBox="1"/>
          <p:nvPr/>
        </p:nvSpPr>
        <p:spPr>
          <a:xfrm>
            <a:off x="1257808" y="639180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94464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508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64450" y="359036"/>
            <a:ext cx="6565959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months each year are September ,   November, and December. (Category)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13F8-8888-ECD1-ED41-9CE5C4D4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166" y="1489745"/>
            <a:ext cx="3479222" cy="442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11495-6168-0B12-AF14-705A416D2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434" y="2796625"/>
            <a:ext cx="3479222" cy="1666573"/>
          </a:xfrm>
          <a:prstGeom prst="rect">
            <a:avLst/>
          </a:prstGeom>
        </p:spPr>
      </p:pic>
      <p:cxnSp>
        <p:nvCxnSpPr>
          <p:cNvPr id="21" name="Straight Arrow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155F077D-0785-D0CF-6A6F-30FD5A739C4A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22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C88885-EC46-1578-BD23-E646E59F7947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39E2-49CE-3B20-0F8B-5D5A2564DCAB}"/>
              </a:ext>
            </a:extLst>
          </p:cNvPr>
          <p:cNvSpPr txBox="1"/>
          <p:nvPr/>
        </p:nvSpPr>
        <p:spPr>
          <a:xfrm>
            <a:off x="547020" y="12973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Forcasting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E40828-6DFE-431C-82A3-EDC8E4007431}"/>
              </a:ext>
            </a:extLst>
          </p:cNvPr>
          <p:cNvSpPr/>
          <p:nvPr/>
        </p:nvSpPr>
        <p:spPr>
          <a:xfrm>
            <a:off x="547020" y="949275"/>
            <a:ext cx="4369870" cy="50183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493FA-ABD5-832E-0F43-EBE1C2CA65F6}"/>
              </a:ext>
            </a:extLst>
          </p:cNvPr>
          <p:cNvSpPr txBox="1"/>
          <p:nvPr/>
        </p:nvSpPr>
        <p:spPr>
          <a:xfrm>
            <a:off x="622967" y="1051962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Overview: The chart predicts future technology values with an upward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37B89-7DCC-F948-3637-C093C2607D21}"/>
              </a:ext>
            </a:extLst>
          </p:cNvPr>
          <p:cNvSpPr txBox="1"/>
          <p:nvPr/>
        </p:nvSpPr>
        <p:spPr>
          <a:xfrm>
            <a:off x="622965" y="1963306"/>
            <a:ext cx="38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Bounds: The orange lines show the possible range of values, with a wider range indicating more uncertainty.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11D64-3E33-D347-6F63-309701618A97}"/>
              </a:ext>
            </a:extLst>
          </p:cNvPr>
          <p:cNvSpPr txBox="1"/>
          <p:nvPr/>
        </p:nvSpPr>
        <p:spPr>
          <a:xfrm>
            <a:off x="541940" y="3151756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A4CAB-0836-657E-DC48-49E82C3426C0}"/>
              </a:ext>
            </a:extLst>
          </p:cNvPr>
          <p:cNvSpPr txBox="1"/>
          <p:nvPr/>
        </p:nvSpPr>
        <p:spPr>
          <a:xfrm>
            <a:off x="622965" y="3598822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Steady Growth: Technology is expected to grow steadily over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AD850-0CC2-D4ED-E3EA-BD200E05BF3C}"/>
              </a:ext>
            </a:extLst>
          </p:cNvPr>
          <p:cNvSpPr txBox="1"/>
          <p:nvPr/>
        </p:nvSpPr>
        <p:spPr>
          <a:xfrm>
            <a:off x="622965" y="4300646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Prediction: The highest forecasted value is in March, around 140,583..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A2170-AE58-AA9D-5318-17624DBB5434}"/>
              </a:ext>
            </a:extLst>
          </p:cNvPr>
          <p:cNvSpPr txBox="1"/>
          <p:nvPr/>
        </p:nvSpPr>
        <p:spPr>
          <a:xfrm>
            <a:off x="622965" y="5200101"/>
            <a:ext cx="421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Uncertainty: The range of possible values widens in future months.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8CBBF-49D0-61D0-2FBC-58A5A9C27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84" y="2177819"/>
            <a:ext cx="5479299" cy="256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802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5B16-9806-9EDD-D023-EF893CEE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75CD4-92C9-3D20-5DBA-B8397916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DBD56-0E50-0454-8703-3EF781432128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05CE-5696-15FD-FA75-B9DFDD924042}"/>
              </a:ext>
            </a:extLst>
          </p:cNvPr>
          <p:cNvSpPr txBox="1"/>
          <p:nvPr/>
        </p:nvSpPr>
        <p:spPr>
          <a:xfrm>
            <a:off x="845403" y="212184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Forcasting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E3121-3B65-8074-4B76-6E8CB04DD7E6}"/>
              </a:ext>
            </a:extLst>
          </p:cNvPr>
          <p:cNvSpPr/>
          <p:nvPr/>
        </p:nvSpPr>
        <p:spPr>
          <a:xfrm>
            <a:off x="383391" y="1135514"/>
            <a:ext cx="4369870" cy="53904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F760B-2C82-A3F0-B5B2-EF4F0F29B9E7}"/>
              </a:ext>
            </a:extLst>
          </p:cNvPr>
          <p:cNvSpPr txBox="1"/>
          <p:nvPr/>
        </p:nvSpPr>
        <p:spPr>
          <a:xfrm>
            <a:off x="459338" y="1238201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Overview: The chart predicts future consumer values, showing a generally increasing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C0CF6-706E-E720-AA7A-54C1C24607D1}"/>
              </a:ext>
            </a:extLst>
          </p:cNvPr>
          <p:cNvSpPr txBox="1"/>
          <p:nvPr/>
        </p:nvSpPr>
        <p:spPr>
          <a:xfrm>
            <a:off x="459336" y="2217024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Bounds: The orange lines indicate possible ranges, with wider gaps showing more uncertainty.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3FCF3-4E04-A74A-4D3A-3A5D84169A6C}"/>
              </a:ext>
            </a:extLst>
          </p:cNvPr>
          <p:cNvSpPr txBox="1"/>
          <p:nvPr/>
        </p:nvSpPr>
        <p:spPr>
          <a:xfrm>
            <a:off x="378311" y="3279750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A9FC2-B381-44C6-EA53-A51C724319A8}"/>
              </a:ext>
            </a:extLst>
          </p:cNvPr>
          <p:cNvSpPr txBox="1"/>
          <p:nvPr/>
        </p:nvSpPr>
        <p:spPr>
          <a:xfrm>
            <a:off x="459336" y="3785061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Expected: Consumer values are expected to rise over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14E15-0BD7-298D-CC69-42565BF49853}"/>
              </a:ext>
            </a:extLst>
          </p:cNvPr>
          <p:cNvSpPr txBox="1"/>
          <p:nvPr/>
        </p:nvSpPr>
        <p:spPr>
          <a:xfrm>
            <a:off x="459336" y="4486885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in March: The forecast shows the highest values around March, approximately 206,399.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E7486-AD15-1678-322C-4480CCB645D9}"/>
              </a:ext>
            </a:extLst>
          </p:cNvPr>
          <p:cNvSpPr txBox="1"/>
          <p:nvPr/>
        </p:nvSpPr>
        <p:spPr>
          <a:xfrm>
            <a:off x="459336" y="5463287"/>
            <a:ext cx="436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Increases: The range of predictions becomes broader as time progresses, suggesting more variability.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8F14C-8BD3-1848-2B16-1F70DB9F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2292253"/>
            <a:ext cx="5451298" cy="246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6619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1E794-3484-137D-2439-9A22B18D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064B3-5033-1993-B3F0-D9E9E3B8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BA787-4499-7345-0BEB-EAE3069FA5F7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Profitability analysis, best-selling sub-categories, regional performance,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spikes during specific months, and average sales per order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by customer segment, order size, repeat purchases, shipping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preferences, seasonal behavior, and top-selling sub-categories for each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customer order histories and records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A3CE-9004-CF78-3812-440E112331E7}"/>
              </a:ext>
            </a:extLst>
          </p:cNvPr>
          <p:cNvSpPr txBox="1"/>
          <p:nvPr/>
        </p:nvSpPr>
        <p:spPr>
          <a:xfrm>
            <a:off x="4040990" y="443191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58080-3A6E-A075-361B-D74415D381D5}"/>
              </a:ext>
            </a:extLst>
          </p:cNvPr>
          <p:cNvSpPr txBox="1"/>
          <p:nvPr/>
        </p:nvSpPr>
        <p:spPr>
          <a:xfrm>
            <a:off x="579120" y="1621417"/>
            <a:ext cx="8995186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created three dashboards using Tableau:</a:t>
            </a:r>
          </a:p>
        </p:txBody>
      </p:sp>
    </p:spTree>
    <p:extLst>
      <p:ext uri="{BB962C8B-B14F-4D97-AF65-F5344CB8AC3E}">
        <p14:creationId xmlns:p14="http://schemas.microsoft.com/office/powerpoint/2010/main" val="12349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9214-0E70-78DF-607B-92FFD32F4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7BB03-1CEC-6C54-BD4B-143FE542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BE7BFF-3166-E3AC-C9EF-F4FB62E1CA4E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D0AE1-75FC-95F0-8E50-F985BCE61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3"/>
          <a:stretch/>
        </p:blipFill>
        <p:spPr>
          <a:xfrm>
            <a:off x="-1" y="0"/>
            <a:ext cx="123704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D6846-2AAA-452B-7E8A-3540DE64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118A3-EC1D-C881-4395-7F83AFB7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0D9EF4-2D10-63EF-FF6E-4AF74847E55F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C8C20-FDD2-E2A8-34F8-D0E38BD2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r="4880"/>
          <a:stretch/>
        </p:blipFill>
        <p:spPr>
          <a:xfrm>
            <a:off x="0" y="-1"/>
            <a:ext cx="122631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3796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467579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20243845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3391985" y="16441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065744" y="88510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499937" y="1817469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91594" y="290295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825061" y="395170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0DBA3-6C9D-B8F4-283E-789AFE63AEE8}"/>
              </a:ext>
            </a:extLst>
          </p:cNvPr>
          <p:cNvSpPr txBox="1"/>
          <p:nvPr/>
        </p:nvSpPr>
        <p:spPr>
          <a:xfrm>
            <a:off x="6793433" y="73775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5365D-2BFF-AD08-47C5-9D5ABFFBB15F}"/>
              </a:ext>
            </a:extLst>
          </p:cNvPr>
          <p:cNvSpPr txBox="1"/>
          <p:nvPr/>
        </p:nvSpPr>
        <p:spPr>
          <a:xfrm>
            <a:off x="6951349" y="2329706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33481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FD464-EE3E-CB20-2966-126FE969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0935B-2463-0BC0-62BB-621B8BDC2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E0249-9549-D4A5-8680-53AE0874714F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03928-3211-2765-5F12-DE0EE1D1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r="5053"/>
          <a:stretch/>
        </p:blipFill>
        <p:spPr>
          <a:xfrm>
            <a:off x="-5081" y="-1"/>
            <a:ext cx="1232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55CC2-941E-88A7-AF0F-42ECBBAA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2CF8-A99B-CFAE-82FF-E34044E43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2BEAA0-C5DF-D661-F236-3B6CF7D92712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6EE8D-DB45-B575-26D8-98EF65BF5FDF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78BF2-3D57-BDA8-5387-1B30FD8516F6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Most Profitable Categories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EA5EE-98AB-E7A6-4B64-0F8460669609}"/>
              </a:ext>
            </a:extLst>
          </p:cNvPr>
          <p:cNvSpPr txBox="1"/>
          <p:nvPr/>
        </p:nvSpPr>
        <p:spPr>
          <a:xfrm>
            <a:off x="5619116" y="4856878"/>
            <a:ext cx="45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Capitalize on Seasonal Spikes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FA95B-E135-0014-D504-E5251D2D287C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75B56-CE7A-E867-EB5B-ABD5EB14460B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for Best-Selling Sub-Categories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E4B2F-C9D7-7557-6833-2043DDEC3138}"/>
              </a:ext>
            </a:extLst>
          </p:cNvPr>
          <p:cNvSpPr txBox="1"/>
          <p:nvPr/>
        </p:nvSpPr>
        <p:spPr>
          <a:xfrm>
            <a:off x="5619116" y="40627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Underperforming Regions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6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BE909-C196-F757-CFE2-031CE1B5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8593A-2B96-E642-503B-342F46316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DCD6F-867F-FEE3-81EB-2133E132492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52BFE-41AE-FCE4-F521-49A60A17F97F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CCA44-DB28-5FB5-90A2-BD63C03805F5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High Revenue Segments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1EB1A-8A51-3654-4D8F-F048A081A2ED}"/>
              </a:ext>
            </a:extLst>
          </p:cNvPr>
          <p:cNvSpPr txBox="1"/>
          <p:nvPr/>
        </p:nvSpPr>
        <p:spPr>
          <a:xfrm>
            <a:off x="5619116" y="4856878"/>
            <a:ext cx="45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Promotions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ACDD7-C167-7078-74BC-17357D242A88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85E5-B72F-4551-E2B0-31F57E0361B8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Repeat Purchases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F9818-713D-D4A7-E107-9905A0ABE39D}"/>
              </a:ext>
            </a:extLst>
          </p:cNvPr>
          <p:cNvSpPr txBox="1"/>
          <p:nvPr/>
        </p:nvSpPr>
        <p:spPr>
          <a:xfrm>
            <a:off x="5619116" y="40627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 Shipping Options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1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1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1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01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6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81A61-EB16-2E25-EC5E-7A2F7C48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CC81D-E4DF-3BDD-9A9F-2032C0D3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C7653A-DFFC-BC7E-ACE6-78F17934979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13975-54D5-604F-A7FF-418C9BF9910E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FE035-4F01-DF70-D481-095B70161C6D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 Marketing Campaigns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2CA62-2E2C-C234-FF93-C87EDE1F64A9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C529D-3C5B-B5E3-5109-4B7E45C9F236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Customer Retention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8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5B186-23D9-D507-AFB0-13B91AD727A5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019DA2-3A3B-B411-C107-F2F66E4CFE24}"/>
              </a:ext>
            </a:extLst>
          </p:cNvPr>
          <p:cNvSpPr/>
          <p:nvPr/>
        </p:nvSpPr>
        <p:spPr>
          <a:xfrm>
            <a:off x="3676207" y="217082"/>
            <a:ext cx="4763385" cy="4763385"/>
          </a:xfrm>
          <a:prstGeom prst="diamond">
            <a:avLst/>
          </a:prstGeom>
          <a:noFill/>
          <a:ln w="28575">
            <a:solidFill>
              <a:srgbClr val="29C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BA22-8ABD-FE01-FED3-6A0416BB3F38}"/>
              </a:ext>
            </a:extLst>
          </p:cNvPr>
          <p:cNvSpPr/>
          <p:nvPr/>
        </p:nvSpPr>
        <p:spPr>
          <a:xfrm>
            <a:off x="0" y="5596569"/>
            <a:ext cx="12268200" cy="1261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CE79E-7938-8F54-94B4-E78FFBBB0243}"/>
              </a:ext>
            </a:extLst>
          </p:cNvPr>
          <p:cNvCxnSpPr/>
          <p:nvPr/>
        </p:nvCxnSpPr>
        <p:spPr>
          <a:xfrm>
            <a:off x="216911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8FA4A-4AEA-54C9-393D-6A96C8F31F84}"/>
              </a:ext>
            </a:extLst>
          </p:cNvPr>
          <p:cNvCxnSpPr/>
          <p:nvPr/>
        </p:nvCxnSpPr>
        <p:spPr>
          <a:xfrm>
            <a:off x="4229100" y="5420299"/>
            <a:ext cx="3657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DCF25-B1B9-AB04-C50C-EF97238C550B}"/>
              </a:ext>
            </a:extLst>
          </p:cNvPr>
          <p:cNvCxnSpPr/>
          <p:nvPr/>
        </p:nvCxnSpPr>
        <p:spPr>
          <a:xfrm>
            <a:off x="8241289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4899-2B4E-A6EF-FD66-52B66FE5F67C}"/>
              </a:ext>
            </a:extLst>
          </p:cNvPr>
          <p:cNvSpPr txBox="1"/>
          <p:nvPr/>
        </p:nvSpPr>
        <p:spPr>
          <a:xfrm>
            <a:off x="4273978" y="2160350"/>
            <a:ext cx="372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075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477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39711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9621129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3539804" y="204115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099365" y="10772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587866" y="206792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728546" y="305856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3E952-C0E4-68EB-398B-AF3DDCCFE0C8}"/>
              </a:ext>
            </a:extLst>
          </p:cNvPr>
          <p:cNvSpPr txBox="1"/>
          <p:nvPr/>
        </p:nvSpPr>
        <p:spPr>
          <a:xfrm>
            <a:off x="6985556" y="44157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74BD9-0F3C-A0E7-95BE-DCCFC4FA9D9D}"/>
              </a:ext>
            </a:extLst>
          </p:cNvPr>
          <p:cNvSpPr txBox="1"/>
          <p:nvPr/>
        </p:nvSpPr>
        <p:spPr>
          <a:xfrm>
            <a:off x="6589913" y="2185376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434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856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332773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8852665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3492096" y="22130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046072" y="105806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591193" y="21020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FC26B-69D1-FDE4-19AB-8DC17F7B506A}"/>
              </a:ext>
            </a:extLst>
          </p:cNvPr>
          <p:cNvSpPr txBox="1"/>
          <p:nvPr/>
        </p:nvSpPr>
        <p:spPr>
          <a:xfrm>
            <a:off x="7046360" y="-11836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2CFD3-0347-A8EF-F156-09D8DB08E811}"/>
              </a:ext>
            </a:extLst>
          </p:cNvPr>
          <p:cNvSpPr txBox="1"/>
          <p:nvPr/>
        </p:nvSpPr>
        <p:spPr>
          <a:xfrm>
            <a:off x="6401206" y="2332912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3455060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7940" y="29148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31016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8069894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1055866" y="1657089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11252468" y="-64665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3484823" y="24132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007511" y="106100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A22F7-3E41-FECB-6AA0-CFBB07CCA3AA}"/>
              </a:ext>
            </a:extLst>
          </p:cNvPr>
          <p:cNvSpPr txBox="1"/>
          <p:nvPr/>
        </p:nvSpPr>
        <p:spPr>
          <a:xfrm>
            <a:off x="6929489" y="-35680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27F107-C7A9-904F-3BDB-6CDC83CC9547}"/>
              </a:ext>
            </a:extLst>
          </p:cNvPr>
          <p:cNvSpPr txBox="1"/>
          <p:nvPr/>
        </p:nvSpPr>
        <p:spPr>
          <a:xfrm>
            <a:off x="6269000" y="2337137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199902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7592" y="-24993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7368411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930391" y="200393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11252468" y="-64665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12582560" y="-63155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3497538" y="2471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391BB-FCEC-0938-D9EF-77771D9157AF}"/>
              </a:ext>
            </a:extLst>
          </p:cNvPr>
          <p:cNvSpPr txBox="1"/>
          <p:nvPr/>
        </p:nvSpPr>
        <p:spPr>
          <a:xfrm>
            <a:off x="6659779" y="30531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B37D6-1C11-8B44-531A-00562212555D}"/>
              </a:ext>
            </a:extLst>
          </p:cNvPr>
          <p:cNvSpPr txBox="1"/>
          <p:nvPr/>
        </p:nvSpPr>
        <p:spPr>
          <a:xfrm>
            <a:off x="6219241" y="2413337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61662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6E5979-1D47-139B-1A13-873757E818A4}"/>
              </a:ext>
            </a:extLst>
          </p:cNvPr>
          <p:cNvSpPr/>
          <p:nvPr/>
        </p:nvSpPr>
        <p:spPr>
          <a:xfrm>
            <a:off x="1112520" y="527640"/>
            <a:ext cx="9966960" cy="5742432"/>
          </a:xfrm>
          <a:prstGeom prst="rect">
            <a:avLst/>
          </a:prstGeom>
          <a:solidFill>
            <a:srgbClr val="F1F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BFD904-64AB-9681-B2CB-D0ED673FDFD8}"/>
              </a:ext>
            </a:extLst>
          </p:cNvPr>
          <p:cNvSpPr/>
          <p:nvPr/>
        </p:nvSpPr>
        <p:spPr>
          <a:xfrm>
            <a:off x="0" y="743576"/>
            <a:ext cx="12192000" cy="2371411"/>
          </a:xfrm>
          <a:prstGeom prst="rect">
            <a:avLst/>
          </a:prstGeom>
          <a:gradFill>
            <a:gsLst>
              <a:gs pos="100000">
                <a:srgbClr val="053661"/>
              </a:gs>
              <a:gs pos="46000">
                <a:srgbClr val="2C6C8E"/>
              </a:gs>
              <a:gs pos="0">
                <a:srgbClr val="359CC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1D43-0EA9-5F63-AE58-2B46B0EC9CD5}"/>
              </a:ext>
            </a:extLst>
          </p:cNvPr>
          <p:cNvCxnSpPr>
            <a:cxnSpLocks/>
          </p:cNvCxnSpPr>
          <p:nvPr/>
        </p:nvCxnSpPr>
        <p:spPr>
          <a:xfrm flipV="1">
            <a:off x="0" y="1527354"/>
            <a:ext cx="3895344" cy="20095"/>
          </a:xfrm>
          <a:prstGeom prst="line">
            <a:avLst/>
          </a:prstGeom>
          <a:ln w="95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456FA9-8892-F7D7-C5DE-C6F0A277261E}"/>
              </a:ext>
            </a:extLst>
          </p:cNvPr>
          <p:cNvCxnSpPr>
            <a:cxnSpLocks/>
          </p:cNvCxnSpPr>
          <p:nvPr/>
        </p:nvCxnSpPr>
        <p:spPr>
          <a:xfrm flipH="1" flipV="1">
            <a:off x="8287065" y="1529029"/>
            <a:ext cx="3895344" cy="20095"/>
          </a:xfrm>
          <a:prstGeom prst="line">
            <a:avLst/>
          </a:prstGeom>
          <a:ln w="95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04AF1-FF36-D47A-7F8E-BAC72DD1CA28}"/>
              </a:ext>
            </a:extLst>
          </p:cNvPr>
          <p:cNvSpPr txBox="1"/>
          <p:nvPr/>
        </p:nvSpPr>
        <p:spPr>
          <a:xfrm>
            <a:off x="4597430" y="1125414"/>
            <a:ext cx="2997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Georgia" panose="02040502050405020303" pitchFamily="18" charset="0"/>
              </a:rPr>
              <a:t>Our Team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7803FE-6AE9-555E-135A-AEF311B45455}"/>
              </a:ext>
            </a:extLst>
          </p:cNvPr>
          <p:cNvGrpSpPr/>
          <p:nvPr/>
        </p:nvGrpSpPr>
        <p:grpSpPr>
          <a:xfrm>
            <a:off x="3807350" y="2531585"/>
            <a:ext cx="1659189" cy="2010468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Plaque 30">
              <a:extLst>
                <a:ext uri="{FF2B5EF4-FFF2-40B4-BE49-F238E27FC236}">
                  <a16:creationId xmlns:a16="http://schemas.microsoft.com/office/drawing/2014/main" id="{E534B21F-428F-FB44-C4F9-24A762A4D98E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C847FF-AD4A-F55B-4D74-E979DB9846C4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6C0406-C7A2-B68D-6D97-BD614C66BB9A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5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D8C49CA-E930-FEDA-305C-7E3B43CA95EF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55B172-FFD2-8C4C-4AC7-28A7DCD3E266}"/>
                </a:ext>
              </a:extLst>
            </p:cNvPr>
            <p:cNvSpPr txBox="1"/>
            <p:nvPr/>
          </p:nvSpPr>
          <p:spPr>
            <a:xfrm>
              <a:off x="5707663" y="4258483"/>
              <a:ext cx="1328996" cy="34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</a:rPr>
                <a:t>Shimaa</a:t>
              </a:r>
              <a:r>
                <a:rPr lang="en-US" sz="1400" b="1" dirty="0">
                  <a:solidFill>
                    <a:schemeClr val="bg1"/>
                  </a:solidFill>
                </a:rPr>
                <a:t> Essam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AA944-D5E3-2033-30D0-95BFCD6EAB0B}"/>
              </a:ext>
            </a:extLst>
          </p:cNvPr>
          <p:cNvSpPr/>
          <p:nvPr/>
        </p:nvSpPr>
        <p:spPr>
          <a:xfrm>
            <a:off x="3546127" y="4566707"/>
            <a:ext cx="20492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2"/>
            <a:r>
              <a:rPr lang="da-DK" sz="1400" b="1" dirty="0">
                <a:solidFill>
                  <a:prstClr val="black"/>
                </a:solidFill>
                <a:latin typeface="Calibri" panose="020F0502020204030204"/>
              </a:rPr>
              <a:t>Lorem ipsum dolor sit amet</a:t>
            </a:r>
            <a:br>
              <a:rPr lang="da-DK" sz="14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Lorem ipsum dolor sit</a:t>
            </a:r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80E323-E09F-86C9-FE54-E72A5E30F4B7}"/>
              </a:ext>
            </a:extLst>
          </p:cNvPr>
          <p:cNvGrpSpPr/>
          <p:nvPr/>
        </p:nvGrpSpPr>
        <p:grpSpPr>
          <a:xfrm>
            <a:off x="4336197" y="5402626"/>
            <a:ext cx="395133" cy="85302"/>
            <a:chOff x="8287065" y="-99339"/>
            <a:chExt cx="396240" cy="9272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E91EEF-47D4-647C-2212-C5985EB821FC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DFAF87F-BEA0-832D-82D9-1C4B5989115C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6367298-1AB3-7296-9C33-F16CE9141317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759B69-1872-4343-F010-1F896BA91788}"/>
              </a:ext>
            </a:extLst>
          </p:cNvPr>
          <p:cNvGrpSpPr/>
          <p:nvPr/>
        </p:nvGrpSpPr>
        <p:grpSpPr>
          <a:xfrm>
            <a:off x="1155489" y="2610476"/>
            <a:ext cx="2049282" cy="2726197"/>
            <a:chOff x="1934371" y="2353195"/>
            <a:chExt cx="2230804" cy="321700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6998C4-EF30-C7CB-80D8-8185456C99B3}"/>
                </a:ext>
              </a:extLst>
            </p:cNvPr>
            <p:cNvGrpSpPr/>
            <p:nvPr/>
          </p:nvGrpSpPr>
          <p:grpSpPr>
            <a:xfrm>
              <a:off x="2162805" y="2353195"/>
              <a:ext cx="1773936" cy="2225359"/>
              <a:chOff x="5433026" y="2682709"/>
              <a:chExt cx="1773936" cy="2225359"/>
            </a:xfrm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Plaque 45">
                <a:extLst>
                  <a:ext uri="{FF2B5EF4-FFF2-40B4-BE49-F238E27FC236}">
                    <a16:creationId xmlns:a16="http://schemas.microsoft.com/office/drawing/2014/main" id="{12070730-547E-4499-0C3C-794DA29C6EC6}"/>
                  </a:ext>
                </a:extLst>
              </p:cNvPr>
              <p:cNvSpPr/>
              <p:nvPr/>
            </p:nvSpPr>
            <p:spPr>
              <a:xfrm>
                <a:off x="5998447" y="4264974"/>
                <a:ext cx="643094" cy="643094"/>
              </a:xfrm>
              <a:prstGeom prst="plaque">
                <a:avLst>
                  <a:gd name="adj" fmla="val 50000"/>
                </a:avLst>
              </a:prstGeom>
              <a:gradFill>
                <a:gsLst>
                  <a:gs pos="90000">
                    <a:srgbClr val="053661"/>
                  </a:gs>
                  <a:gs pos="0">
                    <a:srgbClr val="2C6C8E"/>
                  </a:gs>
                </a:gsLst>
                <a:lin ang="5400000" scaled="1"/>
              </a:gra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7BE17D0-C4BE-23B1-7213-CF1FEEDF4023}"/>
                  </a:ext>
                </a:extLst>
              </p:cNvPr>
              <p:cNvSpPr/>
              <p:nvPr/>
            </p:nvSpPr>
            <p:spPr>
              <a:xfrm>
                <a:off x="5433026" y="2682709"/>
                <a:ext cx="1773936" cy="1773936"/>
              </a:xfrm>
              <a:prstGeom prst="ellipse">
                <a:avLst/>
              </a:prstGeom>
              <a:gradFill>
                <a:gsLst>
                  <a:gs pos="100000">
                    <a:srgbClr val="053661"/>
                  </a:gs>
                  <a:gs pos="46000">
                    <a:srgbClr val="2C6C8E"/>
                  </a:gs>
                  <a:gs pos="0">
                    <a:srgbClr val="359CC1"/>
                  </a:gs>
                </a:gsLst>
                <a:lin ang="2700000" scaled="1"/>
              </a:gra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D1DA640-52B6-7F74-E4C1-5B07C430C2F7}"/>
                  </a:ext>
                </a:extLst>
              </p:cNvPr>
              <p:cNvSpPr/>
              <p:nvPr/>
            </p:nvSpPr>
            <p:spPr>
              <a:xfrm>
                <a:off x="5539386" y="2731086"/>
                <a:ext cx="1566992" cy="1624976"/>
              </a:xfrm>
              <a:prstGeom prst="ellipse">
                <a:avLst/>
              </a:prstGeom>
              <a:blipFill dpi="0"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59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6000" r="-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261B9AA-BCD9-9B7E-30CD-9B65E07BA08D}"/>
                  </a:ext>
                </a:extLst>
              </p:cNvPr>
              <p:cNvSpPr/>
              <p:nvPr/>
            </p:nvSpPr>
            <p:spPr>
              <a:xfrm>
                <a:off x="5455886" y="4275022"/>
                <a:ext cx="1728216" cy="320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rgbClr val="053661"/>
                  </a:gs>
                  <a:gs pos="0">
                    <a:srgbClr val="2C6C8E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54954A-121F-BF0D-009B-88F2B77549A2}"/>
                  </a:ext>
                </a:extLst>
              </p:cNvPr>
              <p:cNvSpPr txBox="1"/>
              <p:nvPr/>
            </p:nvSpPr>
            <p:spPr>
              <a:xfrm>
                <a:off x="5683062" y="4239681"/>
                <a:ext cx="1452439" cy="36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Mariam Helal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88DB73-FFC4-B79D-361E-A11F9DA2D952}"/>
                </a:ext>
              </a:extLst>
            </p:cNvPr>
            <p:cNvSpPr/>
            <p:nvPr/>
          </p:nvSpPr>
          <p:spPr>
            <a:xfrm>
              <a:off x="1934371" y="4782766"/>
              <a:ext cx="22308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72"/>
              <a:r>
                <a:rPr lang="da-DK" sz="1400" b="1" dirty="0">
                  <a:solidFill>
                    <a:prstClr val="black"/>
                  </a:solidFill>
                  <a:latin typeface="Calibri" panose="020F0502020204030204"/>
                </a:rPr>
                <a:t>Lorem ipsum dolor sit amet</a:t>
              </a:r>
              <a:br>
                <a:rPr lang="da-DK" sz="14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Lorem ipsum dolor sit amet</a:t>
              </a:r>
              <a:endParaRPr lang="en-US" sz="14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447F782-95EC-3559-4AA8-4A3BB00BF94E}"/>
                </a:ext>
              </a:extLst>
            </p:cNvPr>
            <p:cNvGrpSpPr/>
            <p:nvPr/>
          </p:nvGrpSpPr>
          <p:grpSpPr>
            <a:xfrm>
              <a:off x="2855923" y="5477474"/>
              <a:ext cx="396240" cy="92728"/>
              <a:chOff x="8287065" y="-99339"/>
              <a:chExt cx="396240" cy="9272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9CD25C2-3FEF-6AF7-85AA-0C526B2115A7}"/>
                  </a:ext>
                </a:extLst>
              </p:cNvPr>
              <p:cNvSpPr/>
              <p:nvPr/>
            </p:nvSpPr>
            <p:spPr>
              <a:xfrm>
                <a:off x="8287065" y="-98051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D53DC58-BFA0-800E-1AB1-CED8DF94832C}"/>
                  </a:ext>
                </a:extLst>
              </p:cNvPr>
              <p:cNvSpPr/>
              <p:nvPr/>
            </p:nvSpPr>
            <p:spPr>
              <a:xfrm>
                <a:off x="8439465" y="-99339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8C5F74F-E089-6179-5242-1E8AE50A1F6F}"/>
                  </a:ext>
                </a:extLst>
              </p:cNvPr>
              <p:cNvSpPr/>
              <p:nvPr/>
            </p:nvSpPr>
            <p:spPr>
              <a:xfrm>
                <a:off x="8591865" y="-99339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86CDD9-AE71-51B7-4244-C3E59AC3805C}"/>
              </a:ext>
            </a:extLst>
          </p:cNvPr>
          <p:cNvGrpSpPr/>
          <p:nvPr/>
        </p:nvGrpSpPr>
        <p:grpSpPr>
          <a:xfrm>
            <a:off x="6069118" y="2564919"/>
            <a:ext cx="1654709" cy="1914911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Plaque 57">
              <a:extLst>
                <a:ext uri="{FF2B5EF4-FFF2-40B4-BE49-F238E27FC236}">
                  <a16:creationId xmlns:a16="http://schemas.microsoft.com/office/drawing/2014/main" id="{8346528A-F560-B147-A01D-482098A7A1E6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8824AA1-13D1-AC99-85D5-CCDA9FE8C978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4A459C-8809-7C43-ACEB-CE7241CB1C59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291AEC6-83A8-49C1-19DB-412C5CD31B26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BAABE3-62FB-FA4C-8397-3CDD13C2C777}"/>
                </a:ext>
              </a:extLst>
            </p:cNvPr>
            <p:cNvSpPr txBox="1"/>
            <p:nvPr/>
          </p:nvSpPr>
          <p:spPr>
            <a:xfrm>
              <a:off x="5697160" y="4261300"/>
              <a:ext cx="1429580" cy="35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Asmaa Ahmed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FAB1E8A-4F9D-1E87-5695-32CA35122667}"/>
              </a:ext>
            </a:extLst>
          </p:cNvPr>
          <p:cNvSpPr/>
          <p:nvPr/>
        </p:nvSpPr>
        <p:spPr>
          <a:xfrm>
            <a:off x="6042325" y="4695669"/>
            <a:ext cx="2224574" cy="481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2"/>
            <a:r>
              <a:rPr lang="da-DK" sz="1400" b="1" dirty="0">
                <a:solidFill>
                  <a:prstClr val="black"/>
                </a:solidFill>
                <a:latin typeface="Calibri" panose="020F0502020204030204"/>
              </a:rPr>
              <a:t>Lorem ipsum dolor sit amet</a:t>
            </a:r>
            <a:br>
              <a:rPr lang="da-DK" sz="14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Lorem ipsum dolor sit amet</a:t>
            </a:r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64C8BB-D8B2-984F-8894-BC98938E26E3}"/>
              </a:ext>
            </a:extLst>
          </p:cNvPr>
          <p:cNvGrpSpPr/>
          <p:nvPr/>
        </p:nvGrpSpPr>
        <p:grpSpPr>
          <a:xfrm>
            <a:off x="6812599" y="5392829"/>
            <a:ext cx="395133" cy="85302"/>
            <a:chOff x="8287065" y="-99339"/>
            <a:chExt cx="396240" cy="927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1F44B5E-C2BE-8F3D-17A4-B9B723B44D0F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7E387A-FFE0-29A9-5B82-C4789E67AFEA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080F514-D31D-493A-132C-90B114B9F3B3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555639-7458-8338-AE4D-4BA1157B94FC}"/>
              </a:ext>
            </a:extLst>
          </p:cNvPr>
          <p:cNvGrpSpPr/>
          <p:nvPr/>
        </p:nvGrpSpPr>
        <p:grpSpPr>
          <a:xfrm>
            <a:off x="8326406" y="2548252"/>
            <a:ext cx="1654709" cy="1914911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Plaque 3">
              <a:extLst>
                <a:ext uri="{FF2B5EF4-FFF2-40B4-BE49-F238E27FC236}">
                  <a16:creationId xmlns:a16="http://schemas.microsoft.com/office/drawing/2014/main" id="{08A9E356-95CF-B475-146B-0DA540EC16F5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03723F-287B-B440-7C83-C445388DD8FE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8DCE3D-BCCB-8E12-718A-9B7F2043A253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3E46327-AEEE-F324-4152-50DE162083FD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285C6F-E43B-D65D-2918-D314817C2265}"/>
                </a:ext>
              </a:extLst>
            </p:cNvPr>
            <p:cNvSpPr txBox="1"/>
            <p:nvPr/>
          </p:nvSpPr>
          <p:spPr>
            <a:xfrm>
              <a:off x="5699658" y="4248215"/>
              <a:ext cx="1484444" cy="35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Ola Mohammed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0FED921-3C20-B150-696E-73F097F3F7F4}"/>
              </a:ext>
            </a:extLst>
          </p:cNvPr>
          <p:cNvSpPr/>
          <p:nvPr/>
        </p:nvSpPr>
        <p:spPr>
          <a:xfrm>
            <a:off x="8269192" y="4672637"/>
            <a:ext cx="2224574" cy="481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72"/>
            <a:r>
              <a:rPr lang="da-DK" sz="1400" b="1" dirty="0">
                <a:solidFill>
                  <a:prstClr val="black"/>
                </a:solidFill>
                <a:latin typeface="Calibri" panose="020F0502020204030204"/>
              </a:rPr>
              <a:t>Lorem ipsum dolor sit amet</a:t>
            </a:r>
            <a:br>
              <a:rPr lang="da-DK" sz="14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Lorem ipsum dolor sit amet</a:t>
            </a:r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E9560D-45CF-2902-C731-F5507AE58ADA}"/>
              </a:ext>
            </a:extLst>
          </p:cNvPr>
          <p:cNvGrpSpPr/>
          <p:nvPr/>
        </p:nvGrpSpPr>
        <p:grpSpPr>
          <a:xfrm>
            <a:off x="8986346" y="5363432"/>
            <a:ext cx="395133" cy="85302"/>
            <a:chOff x="8287065" y="-99339"/>
            <a:chExt cx="396240" cy="927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BAF621-EB84-AF74-089C-BBEB5BAAF149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DE5FD3-6F5D-D45B-5A91-966422A0FE45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50703F-94FE-96D8-144F-70D250646E76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352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6083">
        <p:split orient="vert"/>
      </p:transition>
    </mc:Choice>
    <mc:Fallback>
      <p:transition spd="slow" advTm="66083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2659</TotalTime>
  <Words>1880</Words>
  <Application>Microsoft Office PowerPoint</Application>
  <PresentationFormat>Widescreen</PresentationFormat>
  <Paragraphs>366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Georgia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Mariam Abdelazem</cp:lastModifiedBy>
  <cp:revision>19</cp:revision>
  <dcterms:created xsi:type="dcterms:W3CDTF">2023-11-11T05:20:19Z</dcterms:created>
  <dcterms:modified xsi:type="dcterms:W3CDTF">2024-10-18T21:49:41Z</dcterms:modified>
</cp:coreProperties>
</file>